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Lst>
  <p:sldSz cx="14630400" cy="8229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89" name="Shape 89"/>
          <p:cNvSpPr/>
          <p:nvPr>
            <p:ph type="sldImg"/>
          </p:nvPr>
        </p:nvSpPr>
        <p:spPr>
          <a:xfrm>
            <a:off x="1143000" y="685800"/>
            <a:ext cx="4572000" cy="3429000"/>
          </a:xfrm>
          <a:prstGeom prst="rect">
            <a:avLst/>
          </a:prstGeom>
        </p:spPr>
        <p:txBody>
          <a:bodyPr/>
          <a:lstStyle/>
          <a:p>
            <a:pPr/>
          </a:p>
        </p:txBody>
      </p:sp>
      <p:sp>
        <p:nvSpPr>
          <p:cNvPr id="90" name="Shape 9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1 master">
    <p:bg>
      <p:bgPr>
        <a:solidFill>
          <a:srgbClr val="000000"/>
        </a:solidFill>
      </p:bgPr>
    </p:bg>
    <p:spTree>
      <p:nvGrpSpPr>
        <p:cNvPr id="1" name=""/>
        <p:cNvGrpSpPr/>
        <p:nvPr/>
      </p:nvGrpSpPr>
      <p:grpSpPr>
        <a:xfrm>
          <a:off x="0" y="0"/>
          <a:ext cx="0" cy="0"/>
          <a:chOff x="0" y="0"/>
          <a:chExt cx="0" cy="0"/>
        </a:xfrm>
      </p:grpSpPr>
      <p:pic>
        <p:nvPicPr>
          <p:cNvPr id="18"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19" name="Shape 0"/>
          <p:cNvSpPr/>
          <p:nvPr/>
        </p:nvSpPr>
        <p:spPr>
          <a:xfrm>
            <a:off x="0" y="0"/>
            <a:ext cx="14630400" cy="8229600"/>
          </a:xfrm>
          <a:prstGeom prst="rect">
            <a:avLst/>
          </a:prstGeom>
          <a:solidFill>
            <a:srgbClr val="FFFFFF">
              <a:alpha val="95000"/>
            </a:srgbClr>
          </a:solidFill>
          <a:ln w="12700">
            <a:miter lim="400000"/>
          </a:ln>
        </p:spPr>
        <p:txBody>
          <a:bodyPr lIns="45719" rIns="45719"/>
          <a:lstStyle/>
          <a:p>
            <a:pPr/>
          </a:p>
        </p:txBody>
      </p:sp>
      <p:sp>
        <p:nvSpPr>
          <p:cNvPr id="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2 master">
    <p:bg>
      <p:bgPr>
        <a:solidFill>
          <a:srgbClr val="000000"/>
        </a:solidFill>
      </p:bgPr>
    </p:bg>
    <p:spTree>
      <p:nvGrpSpPr>
        <p:cNvPr id="1" name=""/>
        <p:cNvGrpSpPr/>
        <p:nvPr/>
      </p:nvGrpSpPr>
      <p:grpSpPr>
        <a:xfrm>
          <a:off x="0" y="0"/>
          <a:ext cx="0" cy="0"/>
          <a:chOff x="0" y="0"/>
          <a:chExt cx="0" cy="0"/>
        </a:xfrm>
      </p:grpSpPr>
      <p:pic>
        <p:nvPicPr>
          <p:cNvPr id="27"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28" name="Shape 0"/>
          <p:cNvSpPr/>
          <p:nvPr/>
        </p:nvSpPr>
        <p:spPr>
          <a:xfrm>
            <a:off x="0" y="0"/>
            <a:ext cx="14630400" cy="8229600"/>
          </a:xfrm>
          <a:prstGeom prst="rect">
            <a:avLst/>
          </a:prstGeom>
          <a:solidFill>
            <a:srgbClr val="FFFFFF">
              <a:alpha val="95000"/>
            </a:srgbClr>
          </a:solidFill>
          <a:ln w="12700">
            <a:miter lim="400000"/>
          </a:ln>
        </p:spPr>
        <p:txBody>
          <a:bodyPr lIns="45719" rIns="45719"/>
          <a:lstStyle/>
          <a:p>
            <a:pPr/>
          </a:p>
        </p:txBody>
      </p:sp>
      <p:sp>
        <p:nvSpPr>
          <p:cNvPr id="2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3 master">
    <p:bg>
      <p:bgPr>
        <a:solidFill>
          <a:srgbClr val="000000"/>
        </a:solidFill>
      </p:bgPr>
    </p:bg>
    <p:spTree>
      <p:nvGrpSpPr>
        <p:cNvPr id="1" name=""/>
        <p:cNvGrpSpPr/>
        <p:nvPr/>
      </p:nvGrpSpPr>
      <p:grpSpPr>
        <a:xfrm>
          <a:off x="0" y="0"/>
          <a:ext cx="0" cy="0"/>
          <a:chOff x="0" y="0"/>
          <a:chExt cx="0" cy="0"/>
        </a:xfrm>
      </p:grpSpPr>
      <p:pic>
        <p:nvPicPr>
          <p:cNvPr id="36"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37" name="Shape 0"/>
          <p:cNvSpPr/>
          <p:nvPr/>
        </p:nvSpPr>
        <p:spPr>
          <a:xfrm>
            <a:off x="0" y="0"/>
            <a:ext cx="14630400" cy="8229600"/>
          </a:xfrm>
          <a:prstGeom prst="rect">
            <a:avLst/>
          </a:prstGeom>
          <a:solidFill>
            <a:srgbClr val="FFFFFF">
              <a:alpha val="95000"/>
            </a:srgbClr>
          </a:solidFill>
          <a:ln w="12700">
            <a:miter lim="400000"/>
          </a:ln>
        </p:spPr>
        <p:txBody>
          <a:bodyPr lIns="45719" rIns="45719"/>
          <a:lstStyle/>
          <a:p>
            <a:pPr/>
          </a:p>
        </p:txBody>
      </p:sp>
      <p:sp>
        <p:nvSpPr>
          <p:cNvPr id="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4 master">
    <p:bg>
      <p:bgPr>
        <a:solidFill>
          <a:srgbClr val="000000"/>
        </a:solidFill>
      </p:bgPr>
    </p:bg>
    <p:spTree>
      <p:nvGrpSpPr>
        <p:cNvPr id="1" name=""/>
        <p:cNvGrpSpPr/>
        <p:nvPr/>
      </p:nvGrpSpPr>
      <p:grpSpPr>
        <a:xfrm>
          <a:off x="0" y="0"/>
          <a:ext cx="0" cy="0"/>
          <a:chOff x="0" y="0"/>
          <a:chExt cx="0" cy="0"/>
        </a:xfrm>
      </p:grpSpPr>
      <p:pic>
        <p:nvPicPr>
          <p:cNvPr id="45"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46" name="Shape 0"/>
          <p:cNvSpPr/>
          <p:nvPr/>
        </p:nvSpPr>
        <p:spPr>
          <a:xfrm>
            <a:off x="0" y="0"/>
            <a:ext cx="14630400" cy="8229600"/>
          </a:xfrm>
          <a:prstGeom prst="rect">
            <a:avLst/>
          </a:prstGeom>
          <a:solidFill>
            <a:srgbClr val="FFFFFF">
              <a:alpha val="95000"/>
            </a:srgbClr>
          </a:solidFill>
          <a:ln w="12700">
            <a:miter lim="400000"/>
          </a:ln>
        </p:spPr>
        <p:txBody>
          <a:bodyPr lIns="45719" rIns="45719"/>
          <a:lstStyle/>
          <a:p>
            <a:pPr/>
          </a:p>
        </p:txBody>
      </p:sp>
      <p:sp>
        <p:nvSpPr>
          <p:cNvPr id="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5 master">
    <p:bg>
      <p:bgPr>
        <a:solidFill>
          <a:srgbClr val="000000"/>
        </a:solidFill>
      </p:bgPr>
    </p:bg>
    <p:spTree>
      <p:nvGrpSpPr>
        <p:cNvPr id="1" name=""/>
        <p:cNvGrpSpPr/>
        <p:nvPr/>
      </p:nvGrpSpPr>
      <p:grpSpPr>
        <a:xfrm>
          <a:off x="0" y="0"/>
          <a:ext cx="0" cy="0"/>
          <a:chOff x="0" y="0"/>
          <a:chExt cx="0" cy="0"/>
        </a:xfrm>
      </p:grpSpPr>
      <p:pic>
        <p:nvPicPr>
          <p:cNvPr id="54"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55" name="Shape 0"/>
          <p:cNvSpPr/>
          <p:nvPr/>
        </p:nvSpPr>
        <p:spPr>
          <a:xfrm>
            <a:off x="0" y="0"/>
            <a:ext cx="14630400" cy="8229600"/>
          </a:xfrm>
          <a:prstGeom prst="rect">
            <a:avLst/>
          </a:prstGeom>
          <a:solidFill>
            <a:srgbClr val="FFFFFF">
              <a:alpha val="95000"/>
            </a:srgbClr>
          </a:solidFill>
          <a:ln w="12700">
            <a:miter lim="400000"/>
          </a:ln>
        </p:spPr>
        <p:txBody>
          <a:bodyPr lIns="45719" rIns="45719"/>
          <a:lstStyle/>
          <a:p>
            <a:pPr/>
          </a:p>
        </p:txBody>
      </p:sp>
      <p:sp>
        <p:nvSpPr>
          <p:cNvPr id="5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6 master">
    <p:bg>
      <p:bgPr>
        <a:solidFill>
          <a:srgbClr val="000000"/>
        </a:solidFill>
      </p:bgPr>
    </p:bg>
    <p:spTree>
      <p:nvGrpSpPr>
        <p:cNvPr id="1" name=""/>
        <p:cNvGrpSpPr/>
        <p:nvPr/>
      </p:nvGrpSpPr>
      <p:grpSpPr>
        <a:xfrm>
          <a:off x="0" y="0"/>
          <a:ext cx="0" cy="0"/>
          <a:chOff x="0" y="0"/>
          <a:chExt cx="0" cy="0"/>
        </a:xfrm>
      </p:grpSpPr>
      <p:pic>
        <p:nvPicPr>
          <p:cNvPr id="63"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64" name="Shape 0"/>
          <p:cNvSpPr/>
          <p:nvPr/>
        </p:nvSpPr>
        <p:spPr>
          <a:xfrm>
            <a:off x="0" y="0"/>
            <a:ext cx="14630400" cy="8229600"/>
          </a:xfrm>
          <a:prstGeom prst="rect">
            <a:avLst/>
          </a:prstGeom>
          <a:solidFill>
            <a:srgbClr val="FFFFFF">
              <a:alpha val="95000"/>
            </a:srgbClr>
          </a:solidFill>
          <a:ln w="12700">
            <a:miter lim="400000"/>
          </a:ln>
        </p:spPr>
        <p:txBody>
          <a:bodyPr lIns="45719" rIns="45719"/>
          <a:lstStyle/>
          <a:p>
            <a:pPr/>
          </a:p>
        </p:txBody>
      </p:sp>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7 master">
    <p:bg>
      <p:bgPr>
        <a:solidFill>
          <a:srgbClr val="000000"/>
        </a:solidFill>
      </p:bgPr>
    </p:bg>
    <p:spTree>
      <p:nvGrpSpPr>
        <p:cNvPr id="1" name=""/>
        <p:cNvGrpSpPr/>
        <p:nvPr/>
      </p:nvGrpSpPr>
      <p:grpSpPr>
        <a:xfrm>
          <a:off x="0" y="0"/>
          <a:ext cx="0" cy="0"/>
          <a:chOff x="0" y="0"/>
          <a:chExt cx="0" cy="0"/>
        </a:xfrm>
      </p:grpSpPr>
      <p:pic>
        <p:nvPicPr>
          <p:cNvPr id="72"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73" name="Shape 0"/>
          <p:cNvSpPr/>
          <p:nvPr/>
        </p:nvSpPr>
        <p:spPr>
          <a:xfrm>
            <a:off x="0" y="0"/>
            <a:ext cx="14630400" cy="8229600"/>
          </a:xfrm>
          <a:prstGeom prst="rect">
            <a:avLst/>
          </a:prstGeom>
          <a:solidFill>
            <a:srgbClr val="FFFFFF">
              <a:alpha val="95000"/>
            </a:srgbClr>
          </a:solidFill>
          <a:ln w="12700">
            <a:miter lim="400000"/>
          </a:ln>
        </p:spPr>
        <p:txBody>
          <a:bodyPr lIns="45719" rIns="45719"/>
          <a:lstStyle/>
          <a:p>
            <a:pP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8 master">
    <p:bg>
      <p:bgPr>
        <a:solidFill>
          <a:srgbClr val="000000"/>
        </a:solidFill>
      </p:bgPr>
    </p:bg>
    <p:spTree>
      <p:nvGrpSpPr>
        <p:cNvPr id="1" name=""/>
        <p:cNvGrpSpPr/>
        <p:nvPr/>
      </p:nvGrpSpPr>
      <p:grpSpPr>
        <a:xfrm>
          <a:off x="0" y="0"/>
          <a:ext cx="0" cy="0"/>
          <a:chOff x="0" y="0"/>
          <a:chExt cx="0" cy="0"/>
        </a:xfrm>
      </p:grpSpPr>
      <p:pic>
        <p:nvPicPr>
          <p:cNvPr id="81"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82" name="Shape 0"/>
          <p:cNvSpPr/>
          <p:nvPr/>
        </p:nvSpPr>
        <p:spPr>
          <a:xfrm>
            <a:off x="0" y="0"/>
            <a:ext cx="14630400" cy="8229600"/>
          </a:xfrm>
          <a:prstGeom prst="rect">
            <a:avLst/>
          </a:prstGeom>
          <a:solidFill>
            <a:srgbClr val="FFFFFF">
              <a:alpha val="95000"/>
            </a:srgbClr>
          </a:solidFill>
          <a:ln w="12700">
            <a:miter lim="400000"/>
          </a:ln>
        </p:spPr>
        <p:txBody>
          <a:bodyPr lIns="45719" rIns="45719"/>
          <a:lstStyle/>
          <a:p>
            <a:pPr/>
          </a:p>
        </p:txBody>
      </p:sp>
      <p:sp>
        <p:nvSpPr>
          <p:cNvPr id="8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731520" y="110489"/>
            <a:ext cx="13167361" cy="1809751"/>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3" name="Body Level One…"/>
          <p:cNvSpPr txBox="1"/>
          <p:nvPr>
            <p:ph type="body" idx="1"/>
          </p:nvPr>
        </p:nvSpPr>
        <p:spPr>
          <a:xfrm>
            <a:off x="731520" y="1920239"/>
            <a:ext cx="13167361" cy="6309362"/>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7071359" y="7408545"/>
            <a:ext cx="3413761" cy="438150"/>
          </a:xfrm>
          <a:prstGeom prst="rect">
            <a:avLst/>
          </a:prstGeom>
          <a:ln w="12700">
            <a:miter lim="400000"/>
          </a:ln>
        </p:spPr>
        <p:txBody>
          <a:bodyPr wrap="none" lIns="45719" rIns="45719" anchor="ctr">
            <a:spAutoFit/>
          </a:bodyPr>
          <a:lstStyle>
            <a:lvl1pPr algn="r">
              <a:defRPr sz="1200">
                <a:latin typeface="+mn-lt"/>
                <a:ea typeface="+mn-ea"/>
                <a:cs typeface="+mn-cs"/>
                <a:sym typeface="Helvetica"/>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 Id="rId3" Type="http://schemas.openxmlformats.org/officeDocument/2006/relationships/image" Target="../media/image1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2.png"/><Relationship Id="rId3" Type="http://schemas.openxmlformats.org/officeDocument/2006/relationships/image" Target="../media/image1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2" name="Image 0" descr="Image 0"/>
          <p:cNvPicPr>
            <a:picLocks noChangeAspect="1"/>
          </p:cNvPicPr>
          <p:nvPr/>
        </p:nvPicPr>
        <p:blipFill>
          <a:blip r:embed="rId2">
            <a:extLst/>
          </a:blip>
          <a:stretch>
            <a:fillRect/>
          </a:stretch>
        </p:blipFill>
        <p:spPr>
          <a:xfrm>
            <a:off x="9144000" y="0"/>
            <a:ext cx="5486400" cy="8229600"/>
          </a:xfrm>
          <a:prstGeom prst="rect">
            <a:avLst/>
          </a:prstGeom>
          <a:ln w="12700">
            <a:miter lim="400000"/>
          </a:ln>
        </p:spPr>
      </p:pic>
      <p:sp>
        <p:nvSpPr>
          <p:cNvPr id="93" name="Text 0"/>
          <p:cNvSpPr txBox="1"/>
          <p:nvPr/>
        </p:nvSpPr>
        <p:spPr>
          <a:xfrm>
            <a:off x="395683" y="459705"/>
            <a:ext cx="7556422" cy="121119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4800"/>
              </a:lnSpc>
              <a:defRPr sz="3900">
                <a:solidFill>
                  <a:srgbClr val="373B48"/>
                </a:solidFill>
                <a:latin typeface="Mona Sans Semi Bold"/>
                <a:ea typeface="Mona Sans Semi Bold"/>
                <a:cs typeface="Mona Sans Semi Bold"/>
                <a:sym typeface="Mona Sans Semi Bold"/>
              </a:defRPr>
            </a:lvl1pPr>
          </a:lstStyle>
          <a:p>
            <a:pPr/>
            <a:r>
              <a:t>ICU Bed Assignment Optimisation Using Genetic Algorithm</a:t>
            </a:r>
          </a:p>
        </p:txBody>
      </p:sp>
      <p:sp>
        <p:nvSpPr>
          <p:cNvPr id="94" name="Text 1"/>
          <p:cNvSpPr txBox="1"/>
          <p:nvPr/>
        </p:nvSpPr>
        <p:spPr>
          <a:xfrm>
            <a:off x="608955" y="6598655"/>
            <a:ext cx="4812315" cy="29781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2500"/>
              </a:lnSpc>
              <a:defRPr b="1" sz="1500">
                <a:solidFill>
                  <a:srgbClr val="52586B"/>
                </a:solidFill>
                <a:latin typeface="Funnel Sans"/>
                <a:ea typeface="Funnel Sans"/>
                <a:cs typeface="Funnel Sans"/>
                <a:sym typeface="Funnel Sans"/>
              </a:defRPr>
            </a:pPr>
            <a:r>
              <a:t>Course:</a:t>
            </a:r>
            <a:r>
              <a:rPr b="0"/>
              <a:t> Soft Computing | </a:t>
            </a:r>
            <a:r>
              <a:t>Technique:</a:t>
            </a:r>
            <a:r>
              <a:rPr b="0"/>
              <a:t> Genetic Algorithm</a:t>
            </a:r>
          </a:p>
        </p:txBody>
      </p:sp>
      <p:sp>
        <p:nvSpPr>
          <p:cNvPr id="95" name="Text 2"/>
          <p:cNvSpPr txBox="1"/>
          <p:nvPr/>
        </p:nvSpPr>
        <p:spPr>
          <a:xfrm>
            <a:off x="599150" y="6983038"/>
            <a:ext cx="5201594" cy="29781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2500"/>
              </a:lnSpc>
              <a:defRPr b="1" sz="1500">
                <a:solidFill>
                  <a:srgbClr val="52586B"/>
                </a:solidFill>
                <a:latin typeface="Funnel Sans"/>
                <a:ea typeface="Funnel Sans"/>
                <a:cs typeface="Funnel Sans"/>
                <a:sym typeface="Funnel Sans"/>
              </a:defRPr>
            </a:pPr>
            <a:r>
              <a:t>Datasets:</a:t>
            </a:r>
            <a:r>
              <a:rPr b="0"/>
              <a:t> 150 training patients, 40 ICU beds, 40 test patients</a:t>
            </a:r>
          </a:p>
        </p:txBody>
      </p:sp>
      <p:sp>
        <p:nvSpPr>
          <p:cNvPr id="96" name="Reg no: 12219118 Name: karri Deepak seshu reddy…"/>
          <p:cNvSpPr txBox="1"/>
          <p:nvPr/>
        </p:nvSpPr>
        <p:spPr>
          <a:xfrm>
            <a:off x="1173821" y="2242087"/>
            <a:ext cx="3115343" cy="12093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Reg no: 12219118</a:t>
            </a:r>
            <a:br/>
            <a:r>
              <a:t>Name: karri Deepak seshu reddy</a:t>
            </a:r>
          </a:p>
          <a:p>
            <a:pPr/>
            <a:r>
              <a:t>Sec: K22KR</a:t>
            </a:r>
          </a:p>
          <a:p>
            <a:pPr/>
            <a:r>
              <a:t>Roll no: 54</a:t>
            </a:r>
          </a:p>
        </p:txBody>
      </p:sp>
      <p:sp>
        <p:nvSpPr>
          <p:cNvPr id="97" name="Reg no: 12216832…"/>
          <p:cNvSpPr txBox="1"/>
          <p:nvPr/>
        </p:nvSpPr>
        <p:spPr>
          <a:xfrm>
            <a:off x="1157849" y="3481121"/>
            <a:ext cx="3714526" cy="12093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Reg no: 12216832</a:t>
            </a:r>
          </a:p>
          <a:p>
            <a:pPr/>
            <a:r>
              <a:t>Name: Makke prem Venkata sai charan</a:t>
            </a:r>
          </a:p>
          <a:p>
            <a:pPr/>
            <a:r>
              <a:t>Sec: K22KR</a:t>
            </a:r>
          </a:p>
          <a:p>
            <a:pPr/>
            <a:r>
              <a:t>Roll no: 52</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Text 0"/>
          <p:cNvSpPr txBox="1"/>
          <p:nvPr/>
        </p:nvSpPr>
        <p:spPr>
          <a:xfrm>
            <a:off x="793789" y="1629369"/>
            <a:ext cx="9291112" cy="6015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4800"/>
              </a:lnSpc>
              <a:defRPr sz="3900">
                <a:solidFill>
                  <a:srgbClr val="373B48"/>
                </a:solidFill>
                <a:latin typeface="Mona Sans Semi Bold"/>
                <a:ea typeface="Mona Sans Semi Bold"/>
                <a:cs typeface="Mona Sans Semi Bold"/>
                <a:sym typeface="Mona Sans Semi Bold"/>
              </a:defRPr>
            </a:lvl1pPr>
          </a:lstStyle>
          <a:p>
            <a:pPr/>
            <a:r>
              <a:t>The Challenge of ICU Resource Allocation</a:t>
            </a:r>
          </a:p>
        </p:txBody>
      </p:sp>
      <p:sp>
        <p:nvSpPr>
          <p:cNvPr id="100" name="Text 1"/>
          <p:cNvSpPr txBox="1"/>
          <p:nvPr/>
        </p:nvSpPr>
        <p:spPr>
          <a:xfrm>
            <a:off x="793790" y="2745462"/>
            <a:ext cx="3567820" cy="36181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900"/>
              </a:lnSpc>
              <a:defRPr sz="2300">
                <a:solidFill>
                  <a:srgbClr val="373B48"/>
                </a:solidFill>
                <a:latin typeface="Mona Sans Semi Bold"/>
                <a:ea typeface="Mona Sans Semi Bold"/>
                <a:cs typeface="Mona Sans Semi Bold"/>
                <a:sym typeface="Mona Sans Semi Bold"/>
              </a:defRPr>
            </a:lvl1pPr>
          </a:lstStyle>
          <a:p>
            <a:pPr/>
            <a:r>
              <a:t>Critical Healthcare Problem</a:t>
            </a:r>
          </a:p>
        </p:txBody>
      </p:sp>
      <p:sp>
        <p:nvSpPr>
          <p:cNvPr id="101" name="Text 2"/>
          <p:cNvSpPr txBox="1"/>
          <p:nvPr/>
        </p:nvSpPr>
        <p:spPr>
          <a:xfrm>
            <a:off x="793789" y="3315890"/>
            <a:ext cx="6279358" cy="156781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500"/>
              </a:lnSpc>
              <a:defRPr sz="1500">
                <a:solidFill>
                  <a:srgbClr val="52586B"/>
                </a:solidFill>
                <a:latin typeface="Funnel Sans"/>
                <a:ea typeface="Funnel Sans"/>
                <a:cs typeface="Funnel Sans"/>
                <a:sym typeface="Funnel Sans"/>
              </a:defRPr>
            </a:lvl1pPr>
          </a:lstStyle>
          <a:p>
            <a:pPr/>
            <a:r>
              <a:t>Intensive care units face mounting pressure from limited bed capacity whilst managing critically ill patients with varying severity levels. Beds differ significantly in capabilities—ventilator availability, specialised equipment, and assigned nursing staff—creating a complex matching problem.</a:t>
            </a:r>
          </a:p>
        </p:txBody>
      </p:sp>
      <p:sp>
        <p:nvSpPr>
          <p:cNvPr id="102" name="Text 3"/>
          <p:cNvSpPr txBox="1"/>
          <p:nvPr/>
        </p:nvSpPr>
        <p:spPr>
          <a:xfrm>
            <a:off x="793789" y="5082182"/>
            <a:ext cx="6279358" cy="125031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500"/>
              </a:lnSpc>
              <a:defRPr sz="1500">
                <a:solidFill>
                  <a:srgbClr val="52586B"/>
                </a:solidFill>
                <a:latin typeface="Funnel Sans"/>
                <a:ea typeface="Funnel Sans"/>
                <a:cs typeface="Funnel Sans"/>
                <a:sym typeface="Funnel Sans"/>
              </a:defRPr>
            </a:lvl1pPr>
          </a:lstStyle>
          <a:p>
            <a:pPr/>
            <a:r>
              <a:t>Manual bed assignment processes are inherently slow, susceptible to human bias, and struggle to account for multiple competing factors simultaneously. During peak demand periods, suboptimal assignments can compromise patient outcomes.</a:t>
            </a:r>
          </a:p>
        </p:txBody>
      </p:sp>
      <p:sp>
        <p:nvSpPr>
          <p:cNvPr id="103" name="Text 4"/>
          <p:cNvSpPr txBox="1"/>
          <p:nvPr/>
        </p:nvSpPr>
        <p:spPr>
          <a:xfrm>
            <a:off x="7564873" y="2745462"/>
            <a:ext cx="1798391" cy="36181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900"/>
              </a:lnSpc>
              <a:defRPr sz="2300">
                <a:solidFill>
                  <a:srgbClr val="373B48"/>
                </a:solidFill>
                <a:latin typeface="Mona Sans Semi Bold"/>
                <a:ea typeface="Mona Sans Semi Bold"/>
                <a:cs typeface="Mona Sans Semi Bold"/>
                <a:sym typeface="Mona Sans Semi Bold"/>
              </a:defRPr>
            </a:lvl1pPr>
          </a:lstStyle>
          <a:p>
            <a:pPr/>
            <a:r>
              <a:t>Our Objective</a:t>
            </a:r>
          </a:p>
        </p:txBody>
      </p:sp>
      <p:sp>
        <p:nvSpPr>
          <p:cNvPr id="104" name="Text 5"/>
          <p:cNvSpPr txBox="1"/>
          <p:nvPr/>
        </p:nvSpPr>
        <p:spPr>
          <a:xfrm>
            <a:off x="7564873" y="3315891"/>
            <a:ext cx="6279358" cy="61531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500"/>
              </a:lnSpc>
              <a:defRPr sz="1500">
                <a:solidFill>
                  <a:srgbClr val="52586B"/>
                </a:solidFill>
                <a:latin typeface="Funnel Sans"/>
                <a:ea typeface="Funnel Sans"/>
                <a:cs typeface="Funnel Sans"/>
                <a:sym typeface="Funnel Sans"/>
              </a:defRPr>
            </a:lvl1pPr>
          </a:lstStyle>
          <a:p>
            <a:pPr/>
            <a:r>
              <a:t>Develop an intelligent bed assignment system using genetic algorithms to optimise:</a:t>
            </a:r>
          </a:p>
        </p:txBody>
      </p:sp>
      <p:sp>
        <p:nvSpPr>
          <p:cNvPr id="105" name="Text 6"/>
          <p:cNvSpPr txBox="1"/>
          <p:nvPr/>
        </p:nvSpPr>
        <p:spPr>
          <a:xfrm>
            <a:off x="7564873" y="4129563"/>
            <a:ext cx="3425925" cy="29781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lnSpc>
                <a:spcPts val="2500"/>
              </a:lnSpc>
              <a:buSzPct val="100000"/>
              <a:buChar char="•"/>
              <a:defRPr sz="1500">
                <a:solidFill>
                  <a:srgbClr val="52586B"/>
                </a:solidFill>
                <a:latin typeface="Funnel Sans"/>
                <a:ea typeface="Funnel Sans"/>
                <a:cs typeface="Funnel Sans"/>
                <a:sym typeface="Funnel Sans"/>
              </a:defRPr>
            </a:lvl1pPr>
          </a:lstStyle>
          <a:p>
            <a:pPr/>
            <a:r>
              <a:t>Maximum patient survival probability</a:t>
            </a:r>
          </a:p>
        </p:txBody>
      </p:sp>
      <p:sp>
        <p:nvSpPr>
          <p:cNvPr id="106" name="Text 7"/>
          <p:cNvSpPr txBox="1"/>
          <p:nvPr/>
        </p:nvSpPr>
        <p:spPr>
          <a:xfrm>
            <a:off x="7564873" y="4516516"/>
            <a:ext cx="3362953" cy="29781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lnSpc>
                <a:spcPts val="2500"/>
              </a:lnSpc>
              <a:buSzPct val="100000"/>
              <a:buChar char="•"/>
              <a:defRPr sz="1500">
                <a:solidFill>
                  <a:srgbClr val="52586B"/>
                </a:solidFill>
                <a:latin typeface="Funnel Sans"/>
                <a:ea typeface="Funnel Sans"/>
                <a:cs typeface="Funnel Sans"/>
                <a:sym typeface="Funnel Sans"/>
              </a:defRPr>
            </a:lvl1pPr>
          </a:lstStyle>
          <a:p>
            <a:pPr/>
            <a:r>
              <a:t>Appropriate bed-resource utilisation</a:t>
            </a:r>
          </a:p>
        </p:txBody>
      </p:sp>
      <p:sp>
        <p:nvSpPr>
          <p:cNvPr id="107" name="Text 8"/>
          <p:cNvSpPr txBox="1"/>
          <p:nvPr/>
        </p:nvSpPr>
        <p:spPr>
          <a:xfrm>
            <a:off x="7564873" y="4903470"/>
            <a:ext cx="3468900" cy="29781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lnSpc>
                <a:spcPts val="2500"/>
              </a:lnSpc>
              <a:buSzPct val="100000"/>
              <a:buChar char="•"/>
              <a:defRPr sz="1500">
                <a:solidFill>
                  <a:srgbClr val="52586B"/>
                </a:solidFill>
                <a:latin typeface="Funnel Sans"/>
                <a:ea typeface="Funnel Sans"/>
                <a:cs typeface="Funnel Sans"/>
                <a:sym typeface="Funnel Sans"/>
              </a:defRPr>
            </a:lvl1pPr>
          </a:lstStyle>
          <a:p>
            <a:pPr/>
            <a:r>
              <a:t>Balanced nurse workload distribution</a:t>
            </a:r>
          </a:p>
        </p:txBody>
      </p:sp>
      <p:sp>
        <p:nvSpPr>
          <p:cNvPr id="108" name="Text 9"/>
          <p:cNvSpPr txBox="1"/>
          <p:nvPr/>
        </p:nvSpPr>
        <p:spPr>
          <a:xfrm>
            <a:off x="7564873" y="5290422"/>
            <a:ext cx="3829436" cy="29781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lnSpc>
                <a:spcPts val="2500"/>
              </a:lnSpc>
              <a:buSzPct val="100000"/>
              <a:buChar char="•"/>
              <a:defRPr sz="1500">
                <a:solidFill>
                  <a:srgbClr val="52586B"/>
                </a:solidFill>
                <a:latin typeface="Funnel Sans"/>
                <a:ea typeface="Funnel Sans"/>
                <a:cs typeface="Funnel Sans"/>
                <a:sym typeface="Funnel Sans"/>
              </a:defRPr>
            </a:lvl1pPr>
          </a:lstStyle>
          <a:p>
            <a:pPr/>
            <a:r>
              <a:t>Robust handling of uncertain patient data</a:t>
            </a:r>
          </a:p>
        </p:txBody>
      </p:sp>
      <p:sp>
        <p:nvSpPr>
          <p:cNvPr id="109" name="Text 10"/>
          <p:cNvSpPr txBox="1"/>
          <p:nvPr/>
        </p:nvSpPr>
        <p:spPr>
          <a:xfrm>
            <a:off x="7564873" y="5786556"/>
            <a:ext cx="6279358" cy="61531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500"/>
              </a:lnSpc>
              <a:defRPr sz="1500">
                <a:solidFill>
                  <a:srgbClr val="52586B"/>
                </a:solidFill>
                <a:latin typeface="Funnel Sans"/>
                <a:ea typeface="Funnel Sans"/>
                <a:cs typeface="Funnel Sans"/>
                <a:sym typeface="Funnel Sans"/>
              </a:defRPr>
            </a:lvl1pPr>
          </a:lstStyle>
          <a:p>
            <a:pPr/>
            <a:r>
              <a:t>This soft computing approach transforms ICU allocation from reactive decision-making into proactive, data-driven optimisation.</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1" name="Image 0" descr="Image 0"/>
          <p:cNvPicPr>
            <a:picLocks noChangeAspect="1"/>
          </p:cNvPicPr>
          <p:nvPr/>
        </p:nvPicPr>
        <p:blipFill>
          <a:blip r:embed="rId2">
            <a:extLst/>
          </a:blip>
          <a:stretch>
            <a:fillRect/>
          </a:stretch>
        </p:blipFill>
        <p:spPr>
          <a:xfrm>
            <a:off x="0" y="0"/>
            <a:ext cx="14630400" cy="2480905"/>
          </a:xfrm>
          <a:prstGeom prst="rect">
            <a:avLst/>
          </a:prstGeom>
          <a:ln w="12700">
            <a:miter lim="400000"/>
          </a:ln>
        </p:spPr>
      </p:pic>
      <p:sp>
        <p:nvSpPr>
          <p:cNvPr id="112" name="Text 0"/>
          <p:cNvSpPr txBox="1"/>
          <p:nvPr/>
        </p:nvSpPr>
        <p:spPr>
          <a:xfrm>
            <a:off x="793789" y="3324819"/>
            <a:ext cx="4472820" cy="6015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4800"/>
              </a:lnSpc>
              <a:defRPr sz="3900">
                <a:solidFill>
                  <a:srgbClr val="373B48"/>
                </a:solidFill>
                <a:latin typeface="Mona Sans Semi Bold"/>
                <a:ea typeface="Mona Sans Semi Bold"/>
                <a:cs typeface="Mona Sans Semi Bold"/>
                <a:sym typeface="Mona Sans Semi Bold"/>
              </a:defRPr>
            </a:lvl1pPr>
          </a:lstStyle>
          <a:p>
            <a:pPr/>
            <a:r>
              <a:t>Dataset Architecture</a:t>
            </a:r>
          </a:p>
        </p:txBody>
      </p:sp>
      <p:sp>
        <p:nvSpPr>
          <p:cNvPr id="113" name="Shape 1"/>
          <p:cNvSpPr/>
          <p:nvPr/>
        </p:nvSpPr>
        <p:spPr>
          <a:xfrm>
            <a:off x="793790" y="4242553"/>
            <a:ext cx="4215289" cy="3143132"/>
          </a:xfrm>
          <a:prstGeom prst="roundRect">
            <a:avLst>
              <a:gd name="adj" fmla="val 2652"/>
            </a:avLst>
          </a:prstGeom>
          <a:solidFill>
            <a:srgbClr val="E2E4E9"/>
          </a:solidFill>
          <a:ln w="7620">
            <a:solidFill>
              <a:srgbClr val="C8CACF"/>
            </a:solidFill>
          </a:ln>
        </p:spPr>
        <p:txBody>
          <a:bodyPr lIns="45719" rIns="45719"/>
          <a:lstStyle/>
          <a:p>
            <a:pPr/>
          </a:p>
        </p:txBody>
      </p:sp>
      <p:sp>
        <p:nvSpPr>
          <p:cNvPr id="114" name="Text 2"/>
          <p:cNvSpPr txBox="1"/>
          <p:nvPr/>
        </p:nvSpPr>
        <p:spPr>
          <a:xfrm>
            <a:off x="999768" y="4448531"/>
            <a:ext cx="1774261" cy="29933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defRPr sz="1900">
                <a:solidFill>
                  <a:srgbClr val="52586B"/>
                </a:solidFill>
                <a:latin typeface="Mona Sans Semi Bold"/>
                <a:ea typeface="Mona Sans Semi Bold"/>
                <a:cs typeface="Mona Sans Semi Bold"/>
                <a:sym typeface="Mona Sans Semi Bold"/>
              </a:defRPr>
            </a:lvl1pPr>
          </a:lstStyle>
          <a:p>
            <a:pPr/>
            <a:r>
              <a:t>Training Dataset</a:t>
            </a:r>
          </a:p>
        </p:txBody>
      </p:sp>
      <p:sp>
        <p:nvSpPr>
          <p:cNvPr id="115" name="Text 3"/>
          <p:cNvSpPr txBox="1"/>
          <p:nvPr/>
        </p:nvSpPr>
        <p:spPr>
          <a:xfrm>
            <a:off x="999768" y="4877753"/>
            <a:ext cx="3570251" cy="29781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2500"/>
              </a:lnSpc>
              <a:defRPr b="1" sz="1500">
                <a:solidFill>
                  <a:srgbClr val="52586B"/>
                </a:solidFill>
                <a:latin typeface="Funnel Sans"/>
                <a:ea typeface="Funnel Sans"/>
                <a:cs typeface="Funnel Sans"/>
                <a:sym typeface="Funnel Sans"/>
              </a:defRPr>
            </a:pPr>
            <a:r>
              <a:t>150 patients</a:t>
            </a:r>
            <a:r>
              <a:rPr b="0"/>
              <a:t> with comprehensive profiles:</a:t>
            </a:r>
          </a:p>
        </p:txBody>
      </p:sp>
      <p:sp>
        <p:nvSpPr>
          <p:cNvPr id="116" name="Text 4"/>
          <p:cNvSpPr txBox="1"/>
          <p:nvPr/>
        </p:nvSpPr>
        <p:spPr>
          <a:xfrm>
            <a:off x="999768" y="5314355"/>
            <a:ext cx="2271949" cy="29781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lnSpc>
                <a:spcPts val="2500"/>
              </a:lnSpc>
              <a:buSzPct val="100000"/>
              <a:buChar char="•"/>
              <a:defRPr sz="1500">
                <a:solidFill>
                  <a:srgbClr val="52586B"/>
                </a:solidFill>
                <a:latin typeface="Funnel Sans"/>
                <a:ea typeface="Funnel Sans"/>
                <a:cs typeface="Funnel Sans"/>
                <a:sym typeface="Funnel Sans"/>
              </a:defRPr>
            </a:lvl1pPr>
          </a:lstStyle>
          <a:p>
            <a:pPr/>
            <a:r>
              <a:t>Risk level (1–10 scale)</a:t>
            </a:r>
          </a:p>
        </p:txBody>
      </p:sp>
      <p:sp>
        <p:nvSpPr>
          <p:cNvPr id="117" name="Text 5"/>
          <p:cNvSpPr txBox="1"/>
          <p:nvPr/>
        </p:nvSpPr>
        <p:spPr>
          <a:xfrm>
            <a:off x="999768" y="5701307"/>
            <a:ext cx="2501237" cy="29781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lnSpc>
                <a:spcPts val="2500"/>
              </a:lnSpc>
              <a:buSzPct val="100000"/>
              <a:buChar char="•"/>
              <a:defRPr sz="1500">
                <a:solidFill>
                  <a:srgbClr val="52586B"/>
                </a:solidFill>
                <a:latin typeface="Funnel Sans"/>
                <a:ea typeface="Funnel Sans"/>
                <a:cs typeface="Funnel Sans"/>
                <a:sym typeface="Funnel Sans"/>
              </a:defRPr>
            </a:lvl1pPr>
          </a:lstStyle>
          <a:p>
            <a:pPr/>
            <a:r>
              <a:t>Vital sign severity metrics</a:t>
            </a:r>
          </a:p>
        </p:txBody>
      </p:sp>
      <p:sp>
        <p:nvSpPr>
          <p:cNvPr id="118" name="Text 6"/>
          <p:cNvSpPr txBox="1"/>
          <p:nvPr/>
        </p:nvSpPr>
        <p:spPr>
          <a:xfrm>
            <a:off x="999768" y="6088260"/>
            <a:ext cx="3108828" cy="29781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lnSpc>
                <a:spcPts val="2500"/>
              </a:lnSpc>
              <a:buSzPct val="100000"/>
              <a:buChar char="•"/>
              <a:defRPr sz="1500">
                <a:solidFill>
                  <a:srgbClr val="52586B"/>
                </a:solidFill>
                <a:latin typeface="Funnel Sans"/>
                <a:ea typeface="Funnel Sans"/>
                <a:cs typeface="Funnel Sans"/>
                <a:sym typeface="Funnel Sans"/>
              </a:defRPr>
            </a:lvl1pPr>
          </a:lstStyle>
          <a:p>
            <a:pPr/>
            <a:r>
              <a:t>Age and comorbidity count (0–5)</a:t>
            </a:r>
          </a:p>
        </p:txBody>
      </p:sp>
      <p:sp>
        <p:nvSpPr>
          <p:cNvPr id="119" name="Text 7"/>
          <p:cNvSpPr txBox="1"/>
          <p:nvPr/>
        </p:nvSpPr>
        <p:spPr>
          <a:xfrm>
            <a:off x="999768" y="6475214"/>
            <a:ext cx="3510850" cy="29781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lnSpc>
                <a:spcPts val="2500"/>
              </a:lnSpc>
              <a:buSzPct val="100000"/>
              <a:buChar char="•"/>
              <a:defRPr sz="1500">
                <a:solidFill>
                  <a:srgbClr val="52586B"/>
                </a:solidFill>
                <a:latin typeface="Funnel Sans"/>
                <a:ea typeface="Funnel Sans"/>
                <a:cs typeface="Funnel Sans"/>
                <a:sym typeface="Funnel Sans"/>
              </a:defRPr>
            </a:lvl1pPr>
          </a:lstStyle>
          <a:p>
            <a:pPr/>
            <a:r>
              <a:t>Doctor recommendation score (1–10)</a:t>
            </a:r>
          </a:p>
        </p:txBody>
      </p:sp>
      <p:sp>
        <p:nvSpPr>
          <p:cNvPr id="120" name="Text 8"/>
          <p:cNvSpPr txBox="1"/>
          <p:nvPr/>
        </p:nvSpPr>
        <p:spPr>
          <a:xfrm>
            <a:off x="999768" y="6862167"/>
            <a:ext cx="2991905" cy="29781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lnSpc>
                <a:spcPts val="2500"/>
              </a:lnSpc>
              <a:buSzPct val="100000"/>
              <a:buChar char="•"/>
              <a:defRPr sz="1500">
                <a:solidFill>
                  <a:srgbClr val="52586B"/>
                </a:solidFill>
                <a:latin typeface="Funnel Sans"/>
                <a:ea typeface="Funnel Sans"/>
                <a:cs typeface="Funnel Sans"/>
                <a:sym typeface="Funnel Sans"/>
              </a:defRPr>
            </a:lvl1pPr>
          </a:lstStyle>
          <a:p>
            <a:pPr/>
            <a:r>
              <a:t>Computed priority classification</a:t>
            </a:r>
          </a:p>
        </p:txBody>
      </p:sp>
      <p:sp>
        <p:nvSpPr>
          <p:cNvPr id="121" name="Shape 9"/>
          <p:cNvSpPr/>
          <p:nvPr/>
        </p:nvSpPr>
        <p:spPr>
          <a:xfrm>
            <a:off x="5207437" y="4242553"/>
            <a:ext cx="4215408" cy="3143132"/>
          </a:xfrm>
          <a:prstGeom prst="roundRect">
            <a:avLst>
              <a:gd name="adj" fmla="val 2652"/>
            </a:avLst>
          </a:prstGeom>
          <a:solidFill>
            <a:srgbClr val="E2E4E9"/>
          </a:solidFill>
          <a:ln w="7620">
            <a:solidFill>
              <a:srgbClr val="C8CACF"/>
            </a:solidFill>
          </a:ln>
        </p:spPr>
        <p:txBody>
          <a:bodyPr lIns="45719" rIns="45719"/>
          <a:lstStyle/>
          <a:p>
            <a:pPr/>
          </a:p>
        </p:txBody>
      </p:sp>
      <p:sp>
        <p:nvSpPr>
          <p:cNvPr id="122" name="Text 10"/>
          <p:cNvSpPr txBox="1"/>
          <p:nvPr/>
        </p:nvSpPr>
        <p:spPr>
          <a:xfrm>
            <a:off x="5413414" y="4448531"/>
            <a:ext cx="1823276" cy="29933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defRPr sz="1900">
                <a:solidFill>
                  <a:srgbClr val="52586B"/>
                </a:solidFill>
                <a:latin typeface="Mona Sans Semi Bold"/>
                <a:ea typeface="Mona Sans Semi Bold"/>
                <a:cs typeface="Mona Sans Semi Bold"/>
                <a:sym typeface="Mona Sans Semi Bold"/>
              </a:defRPr>
            </a:lvl1pPr>
          </a:lstStyle>
          <a:p>
            <a:pPr/>
            <a:r>
              <a:t>ICU Bed Dataset</a:t>
            </a:r>
          </a:p>
        </p:txBody>
      </p:sp>
      <p:sp>
        <p:nvSpPr>
          <p:cNvPr id="123" name="Text 11"/>
          <p:cNvSpPr txBox="1"/>
          <p:nvPr/>
        </p:nvSpPr>
        <p:spPr>
          <a:xfrm>
            <a:off x="5413414" y="4877753"/>
            <a:ext cx="2606683" cy="29781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2500"/>
              </a:lnSpc>
              <a:defRPr b="1" sz="1500">
                <a:solidFill>
                  <a:srgbClr val="52586B"/>
                </a:solidFill>
                <a:latin typeface="Funnel Sans"/>
                <a:ea typeface="Funnel Sans"/>
                <a:cs typeface="Funnel Sans"/>
                <a:sym typeface="Funnel Sans"/>
              </a:defRPr>
            </a:pPr>
            <a:r>
              <a:t>40 ICU beds</a:t>
            </a:r>
            <a:r>
              <a:rPr b="0"/>
              <a:t> characterised by:</a:t>
            </a:r>
          </a:p>
        </p:txBody>
      </p:sp>
      <p:sp>
        <p:nvSpPr>
          <p:cNvPr id="124" name="Text 12"/>
          <p:cNvSpPr txBox="1"/>
          <p:nvPr/>
        </p:nvSpPr>
        <p:spPr>
          <a:xfrm>
            <a:off x="5413414" y="5314355"/>
            <a:ext cx="2780384" cy="29781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lnSpc>
                <a:spcPts val="2500"/>
              </a:lnSpc>
              <a:buSzPct val="100000"/>
              <a:buChar char="•"/>
              <a:defRPr sz="1500">
                <a:solidFill>
                  <a:srgbClr val="52586B"/>
                </a:solidFill>
                <a:latin typeface="Funnel Sans"/>
                <a:ea typeface="Funnel Sans"/>
                <a:cs typeface="Funnel Sans"/>
                <a:sym typeface="Funnel Sans"/>
              </a:defRPr>
            </a:lvl1pPr>
          </a:lstStyle>
          <a:p>
            <a:pPr/>
            <a:r>
              <a:t>Ventilator availability (binary)</a:t>
            </a:r>
          </a:p>
        </p:txBody>
      </p:sp>
      <p:sp>
        <p:nvSpPr>
          <p:cNvPr id="125" name="Text 13"/>
          <p:cNvSpPr txBox="1"/>
          <p:nvPr/>
        </p:nvSpPr>
        <p:spPr>
          <a:xfrm>
            <a:off x="5413414" y="5701307"/>
            <a:ext cx="2748665" cy="29781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lnSpc>
                <a:spcPts val="2500"/>
              </a:lnSpc>
              <a:buSzPct val="100000"/>
              <a:buChar char="•"/>
              <a:defRPr sz="1500">
                <a:solidFill>
                  <a:srgbClr val="52586B"/>
                </a:solidFill>
                <a:latin typeface="Funnel Sans"/>
                <a:ea typeface="Funnel Sans"/>
                <a:cs typeface="Funnel Sans"/>
                <a:sym typeface="Funnel Sans"/>
              </a:defRPr>
            </a:lvl1pPr>
          </a:lstStyle>
          <a:p>
            <a:pPr/>
            <a:r>
              <a:t>Specialty suitability mapping</a:t>
            </a:r>
          </a:p>
        </p:txBody>
      </p:sp>
      <p:sp>
        <p:nvSpPr>
          <p:cNvPr id="126" name="Text 14"/>
          <p:cNvSpPr txBox="1"/>
          <p:nvPr/>
        </p:nvSpPr>
        <p:spPr>
          <a:xfrm>
            <a:off x="5413414" y="6088260"/>
            <a:ext cx="2706528" cy="29781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lnSpc>
                <a:spcPts val="2500"/>
              </a:lnSpc>
              <a:buSzPct val="100000"/>
              <a:buChar char="•"/>
              <a:defRPr sz="1500">
                <a:solidFill>
                  <a:srgbClr val="52586B"/>
                </a:solidFill>
                <a:latin typeface="Funnel Sans"/>
                <a:ea typeface="Funnel Sans"/>
                <a:cs typeface="Funnel Sans"/>
                <a:sym typeface="Funnel Sans"/>
              </a:defRPr>
            </a:lvl1pPr>
          </a:lstStyle>
          <a:p>
            <a:pPr/>
            <a:r>
              <a:t>Assigned nurse group (0–3)</a:t>
            </a:r>
          </a:p>
        </p:txBody>
      </p:sp>
      <p:sp>
        <p:nvSpPr>
          <p:cNvPr id="127" name="Text 15"/>
          <p:cNvSpPr txBox="1"/>
          <p:nvPr/>
        </p:nvSpPr>
        <p:spPr>
          <a:xfrm>
            <a:off x="5413414" y="6475214"/>
            <a:ext cx="2261718" cy="29781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lnSpc>
                <a:spcPts val="2500"/>
              </a:lnSpc>
              <a:buSzPct val="100000"/>
              <a:buChar char="•"/>
              <a:defRPr sz="1500">
                <a:solidFill>
                  <a:srgbClr val="52586B"/>
                </a:solidFill>
                <a:latin typeface="Funnel Sans"/>
                <a:ea typeface="Funnel Sans"/>
                <a:cs typeface="Funnel Sans"/>
                <a:sym typeface="Funnel Sans"/>
              </a:defRPr>
            </a:lvl1pPr>
          </a:lstStyle>
          <a:p>
            <a:pPr/>
            <a:r>
              <a:t>Equipment capabilities</a:t>
            </a:r>
          </a:p>
        </p:txBody>
      </p:sp>
      <p:sp>
        <p:nvSpPr>
          <p:cNvPr id="128" name="Shape 16"/>
          <p:cNvSpPr/>
          <p:nvPr/>
        </p:nvSpPr>
        <p:spPr>
          <a:xfrm>
            <a:off x="9621202" y="4242553"/>
            <a:ext cx="4215290" cy="3143132"/>
          </a:xfrm>
          <a:prstGeom prst="roundRect">
            <a:avLst>
              <a:gd name="adj" fmla="val 2652"/>
            </a:avLst>
          </a:prstGeom>
          <a:solidFill>
            <a:srgbClr val="E2E4E9"/>
          </a:solidFill>
          <a:ln w="7620">
            <a:solidFill>
              <a:srgbClr val="C8CACF"/>
            </a:solidFill>
          </a:ln>
        </p:spPr>
        <p:txBody>
          <a:bodyPr lIns="45719" rIns="45719"/>
          <a:lstStyle/>
          <a:p>
            <a:pPr/>
          </a:p>
        </p:txBody>
      </p:sp>
      <p:sp>
        <p:nvSpPr>
          <p:cNvPr id="129" name="Text 17"/>
          <p:cNvSpPr txBox="1"/>
          <p:nvPr/>
        </p:nvSpPr>
        <p:spPr>
          <a:xfrm>
            <a:off x="9827180" y="4448531"/>
            <a:ext cx="1675880" cy="29933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defRPr sz="1900">
                <a:solidFill>
                  <a:srgbClr val="52586B"/>
                </a:solidFill>
                <a:latin typeface="Mona Sans Semi Bold"/>
                <a:ea typeface="Mona Sans Semi Bold"/>
                <a:cs typeface="Mona Sans Semi Bold"/>
                <a:sym typeface="Mona Sans Semi Bold"/>
              </a:defRPr>
            </a:lvl1pPr>
          </a:lstStyle>
          <a:p>
            <a:pPr/>
            <a:r>
              <a:t>Testing Dataset</a:t>
            </a:r>
          </a:p>
        </p:txBody>
      </p:sp>
      <p:sp>
        <p:nvSpPr>
          <p:cNvPr id="130" name="Text 18"/>
          <p:cNvSpPr txBox="1"/>
          <p:nvPr/>
        </p:nvSpPr>
        <p:spPr>
          <a:xfrm>
            <a:off x="9827180" y="4877753"/>
            <a:ext cx="3803334" cy="61531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500"/>
              </a:lnSpc>
              <a:defRPr b="1" sz="1500">
                <a:solidFill>
                  <a:srgbClr val="52586B"/>
                </a:solidFill>
                <a:latin typeface="Funnel Sans"/>
                <a:ea typeface="Funnel Sans"/>
                <a:cs typeface="Funnel Sans"/>
                <a:sym typeface="Funnel Sans"/>
              </a:defRPr>
            </a:pPr>
            <a:r>
              <a:t>40 unseen patients</a:t>
            </a:r>
            <a:r>
              <a:rPr b="0"/>
              <a:t> reserved for model validation:</a:t>
            </a:r>
          </a:p>
        </p:txBody>
      </p:sp>
      <p:sp>
        <p:nvSpPr>
          <p:cNvPr id="131" name="Text 19"/>
          <p:cNvSpPr txBox="1"/>
          <p:nvPr/>
        </p:nvSpPr>
        <p:spPr>
          <a:xfrm>
            <a:off x="9827180" y="5631893"/>
            <a:ext cx="2293250" cy="29781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lnSpc>
                <a:spcPts val="2500"/>
              </a:lnSpc>
              <a:buSzPct val="100000"/>
              <a:buChar char="•"/>
              <a:defRPr sz="1500">
                <a:solidFill>
                  <a:srgbClr val="52586B"/>
                </a:solidFill>
                <a:latin typeface="Funnel Sans"/>
                <a:ea typeface="Funnel Sans"/>
                <a:cs typeface="Funnel Sans"/>
                <a:sym typeface="Funnel Sans"/>
              </a:defRPr>
            </a:lvl1pPr>
          </a:lstStyle>
          <a:p>
            <a:pPr/>
            <a:r>
              <a:t>Same feature structure</a:t>
            </a:r>
          </a:p>
        </p:txBody>
      </p:sp>
      <p:sp>
        <p:nvSpPr>
          <p:cNvPr id="132" name="Text 20"/>
          <p:cNvSpPr txBox="1"/>
          <p:nvPr/>
        </p:nvSpPr>
        <p:spPr>
          <a:xfrm>
            <a:off x="9827180" y="6018848"/>
            <a:ext cx="2389152" cy="29781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lnSpc>
                <a:spcPts val="2500"/>
              </a:lnSpc>
              <a:buSzPct val="100000"/>
              <a:buChar char="•"/>
              <a:defRPr sz="1500">
                <a:solidFill>
                  <a:srgbClr val="52586B"/>
                </a:solidFill>
                <a:latin typeface="Funnel Sans"/>
                <a:ea typeface="Funnel Sans"/>
                <a:cs typeface="Funnel Sans"/>
                <a:sym typeface="Funnel Sans"/>
              </a:defRPr>
            </a:lvl1pPr>
          </a:lstStyle>
          <a:p>
            <a:pPr/>
            <a:r>
              <a:t>Independent distribution</a:t>
            </a:r>
          </a:p>
        </p:txBody>
      </p:sp>
      <p:sp>
        <p:nvSpPr>
          <p:cNvPr id="133" name="Text 21"/>
          <p:cNvSpPr txBox="1"/>
          <p:nvPr/>
        </p:nvSpPr>
        <p:spPr>
          <a:xfrm>
            <a:off x="9827180" y="6405800"/>
            <a:ext cx="2653322" cy="29781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lnSpc>
                <a:spcPts val="2500"/>
              </a:lnSpc>
              <a:buSzPct val="100000"/>
              <a:buChar char="•"/>
              <a:defRPr sz="1500">
                <a:solidFill>
                  <a:srgbClr val="52586B"/>
                </a:solidFill>
                <a:latin typeface="Funnel Sans"/>
                <a:ea typeface="Funnel Sans"/>
                <a:cs typeface="Funnel Sans"/>
                <a:sym typeface="Funnel Sans"/>
              </a:defRPr>
            </a:lvl1pPr>
          </a:lstStyle>
          <a:p>
            <a:pPr/>
            <a:r>
              <a:t>Generalisation assessment</a:t>
            </a:r>
          </a:p>
        </p:txBody>
      </p:sp>
      <p:sp>
        <p:nvSpPr>
          <p:cNvPr id="134" name="Text 22"/>
          <p:cNvSpPr txBox="1"/>
          <p:nvPr/>
        </p:nvSpPr>
        <p:spPr>
          <a:xfrm>
            <a:off x="9827180" y="6792754"/>
            <a:ext cx="3182499" cy="29781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lnSpc>
                <a:spcPts val="2500"/>
              </a:lnSpc>
              <a:buSzPct val="100000"/>
              <a:buChar char="•"/>
              <a:defRPr sz="1500">
                <a:solidFill>
                  <a:srgbClr val="52586B"/>
                </a:solidFill>
                <a:latin typeface="Funnel Sans"/>
                <a:ea typeface="Funnel Sans"/>
                <a:cs typeface="Funnel Sans"/>
                <a:sym typeface="Funnel Sans"/>
              </a:defRPr>
            </a:lvl1pPr>
          </a:lstStyle>
          <a:p>
            <a:pPr/>
            <a:r>
              <a:t>Real-world performance measure</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Text 0"/>
          <p:cNvSpPr txBox="1"/>
          <p:nvPr/>
        </p:nvSpPr>
        <p:spPr>
          <a:xfrm>
            <a:off x="510778" y="351234"/>
            <a:ext cx="3948739" cy="38797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100"/>
              </a:lnSpc>
              <a:defRPr sz="2500">
                <a:solidFill>
                  <a:srgbClr val="373B48"/>
                </a:solidFill>
                <a:latin typeface="Mona Sans Semi Bold"/>
                <a:ea typeface="Mona Sans Semi Bold"/>
                <a:cs typeface="Mona Sans Semi Bold"/>
                <a:sym typeface="Mona Sans Semi Bold"/>
              </a:defRPr>
            </a:lvl1pPr>
          </a:lstStyle>
          <a:p>
            <a:pPr/>
            <a:r>
              <a:t>Genetic Algorithm Approach</a:t>
            </a:r>
          </a:p>
        </p:txBody>
      </p:sp>
      <p:sp>
        <p:nvSpPr>
          <p:cNvPr id="137" name="Text 1"/>
          <p:cNvSpPr txBox="1"/>
          <p:nvPr/>
        </p:nvSpPr>
        <p:spPr>
          <a:xfrm>
            <a:off x="510778" y="1069538"/>
            <a:ext cx="2151454" cy="22669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800"/>
              </a:lnSpc>
              <a:defRPr sz="1500">
                <a:solidFill>
                  <a:srgbClr val="373B48"/>
                </a:solidFill>
                <a:latin typeface="Mona Sans Semi Bold"/>
                <a:ea typeface="Mona Sans Semi Bold"/>
                <a:cs typeface="Mona Sans Semi Bold"/>
                <a:sym typeface="Mona Sans Semi Bold"/>
              </a:defRPr>
            </a:lvl1pPr>
          </a:lstStyle>
          <a:p>
            <a:pPr/>
            <a:r>
              <a:t>Why Genetic Algorithms?</a:t>
            </a:r>
          </a:p>
        </p:txBody>
      </p:sp>
      <p:sp>
        <p:nvSpPr>
          <p:cNvPr id="138" name="Text 2"/>
          <p:cNvSpPr txBox="1"/>
          <p:nvPr/>
        </p:nvSpPr>
        <p:spPr>
          <a:xfrm>
            <a:off x="510777" y="1436608"/>
            <a:ext cx="5952651" cy="59816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600"/>
              </a:lnSpc>
              <a:defRPr sz="1000">
                <a:solidFill>
                  <a:srgbClr val="52586B"/>
                </a:solidFill>
                <a:latin typeface="Funnel Sans"/>
                <a:ea typeface="Funnel Sans"/>
                <a:cs typeface="Funnel Sans"/>
                <a:sym typeface="Funnel Sans"/>
              </a:defRPr>
            </a:lvl1pPr>
          </a:lstStyle>
          <a:p>
            <a:pPr/>
            <a:r>
              <a:t>Traditional optimisation methods struggle with the combinatorial explosion of assigning 40 patients to 40 beds—yielding over 10^47 possible configurations. Genetic algorithms excel in navigating vast search spaces without exhaustive enumeration.</a:t>
            </a:r>
          </a:p>
        </p:txBody>
      </p:sp>
      <p:sp>
        <p:nvSpPr>
          <p:cNvPr id="139" name="Text 3"/>
          <p:cNvSpPr txBox="1"/>
          <p:nvPr/>
        </p:nvSpPr>
        <p:spPr>
          <a:xfrm>
            <a:off x="510777" y="2164437"/>
            <a:ext cx="5952651" cy="39496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600"/>
              </a:lnSpc>
              <a:defRPr sz="1000">
                <a:solidFill>
                  <a:srgbClr val="52586B"/>
                </a:solidFill>
                <a:latin typeface="Funnel Sans"/>
                <a:ea typeface="Funnel Sans"/>
                <a:cs typeface="Funnel Sans"/>
                <a:sym typeface="Funnel Sans"/>
              </a:defRPr>
            </a:lvl1pPr>
          </a:lstStyle>
          <a:p>
            <a:pPr/>
            <a:r>
              <a:t>GA's evolutionary approach handles uncertainty in patient vitals and adapts to dynamic constraints, making it ideal for healthcare scenarios where data is incomplete or variable.</a:t>
            </a:r>
          </a:p>
        </p:txBody>
      </p:sp>
      <p:pic>
        <p:nvPicPr>
          <p:cNvPr id="140" name="Image 0" descr="Image 0"/>
          <p:cNvPicPr>
            <a:picLocks noChangeAspect="1"/>
          </p:cNvPicPr>
          <p:nvPr/>
        </p:nvPicPr>
        <p:blipFill>
          <a:blip r:embed="rId2">
            <a:extLst/>
          </a:blip>
          <a:stretch>
            <a:fillRect/>
          </a:stretch>
        </p:blipFill>
        <p:spPr>
          <a:xfrm>
            <a:off x="638740" y="2697042"/>
            <a:ext cx="5215017" cy="5215017"/>
          </a:xfrm>
          <a:prstGeom prst="rect">
            <a:avLst/>
          </a:prstGeom>
          <a:ln w="12700">
            <a:miter lim="400000"/>
          </a:ln>
        </p:spPr>
      </p:pic>
      <p:sp>
        <p:nvSpPr>
          <p:cNvPr id="141" name="Text 4"/>
          <p:cNvSpPr txBox="1"/>
          <p:nvPr/>
        </p:nvSpPr>
        <p:spPr>
          <a:xfrm>
            <a:off x="6782513" y="1069538"/>
            <a:ext cx="1876402" cy="22669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800"/>
              </a:lnSpc>
              <a:defRPr sz="1500">
                <a:solidFill>
                  <a:srgbClr val="373B48"/>
                </a:solidFill>
                <a:latin typeface="Mona Sans Semi Bold"/>
                <a:ea typeface="Mona Sans Semi Bold"/>
                <a:cs typeface="Mona Sans Semi Bold"/>
                <a:sym typeface="Mona Sans Semi Bold"/>
              </a:defRPr>
            </a:lvl1pPr>
          </a:lstStyle>
          <a:p>
            <a:pPr/>
            <a:r>
              <a:t>Core GA Components</a:t>
            </a:r>
          </a:p>
        </p:txBody>
      </p:sp>
      <p:sp>
        <p:nvSpPr>
          <p:cNvPr id="142" name="Text 5"/>
          <p:cNvSpPr txBox="1"/>
          <p:nvPr/>
        </p:nvSpPr>
        <p:spPr>
          <a:xfrm>
            <a:off x="6782513" y="1452562"/>
            <a:ext cx="153964" cy="19176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600"/>
              </a:lnSpc>
              <a:defRPr sz="1000">
                <a:solidFill>
                  <a:srgbClr val="52586B"/>
                </a:solidFill>
                <a:latin typeface="Mona Sans Light"/>
                <a:ea typeface="Mona Sans Light"/>
                <a:cs typeface="Mona Sans Light"/>
                <a:sym typeface="Mona Sans Light"/>
              </a:defRPr>
            </a:lvl1pPr>
          </a:lstStyle>
          <a:p>
            <a:pPr/>
            <a:r>
              <a:t>01</a:t>
            </a:r>
          </a:p>
        </p:txBody>
      </p:sp>
      <p:sp>
        <p:nvSpPr>
          <p:cNvPr id="143" name="Shape 6"/>
          <p:cNvSpPr/>
          <p:nvPr/>
        </p:nvSpPr>
        <p:spPr>
          <a:xfrm>
            <a:off x="6782513" y="1654254"/>
            <a:ext cx="7344610" cy="15241"/>
          </a:xfrm>
          <a:prstGeom prst="rect">
            <a:avLst/>
          </a:prstGeom>
          <a:solidFill>
            <a:srgbClr val="373B48"/>
          </a:solidFill>
          <a:ln w="12700">
            <a:miter lim="400000"/>
          </a:ln>
        </p:spPr>
        <p:txBody>
          <a:bodyPr lIns="45719" rIns="45719"/>
          <a:lstStyle/>
          <a:p>
            <a:pPr/>
          </a:p>
        </p:txBody>
      </p:sp>
      <p:sp>
        <p:nvSpPr>
          <p:cNvPr id="144" name="Text 7"/>
          <p:cNvSpPr txBox="1"/>
          <p:nvPr/>
        </p:nvSpPr>
        <p:spPr>
          <a:xfrm>
            <a:off x="6782513" y="1748551"/>
            <a:ext cx="1605237" cy="18745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500"/>
              </a:lnSpc>
              <a:defRPr sz="1200">
                <a:solidFill>
                  <a:srgbClr val="52586B"/>
                </a:solidFill>
                <a:latin typeface="Mona Sans Semi Bold"/>
                <a:ea typeface="Mona Sans Semi Bold"/>
                <a:cs typeface="Mona Sans Semi Bold"/>
                <a:sym typeface="Mona Sans Semi Bold"/>
              </a:defRPr>
            </a:lvl1pPr>
          </a:lstStyle>
          <a:p>
            <a:pPr/>
            <a:r>
              <a:t>Chromosome Encoding</a:t>
            </a:r>
          </a:p>
        </p:txBody>
      </p:sp>
      <p:sp>
        <p:nvSpPr>
          <p:cNvPr id="145" name="Text 8"/>
          <p:cNvSpPr txBox="1"/>
          <p:nvPr/>
        </p:nvSpPr>
        <p:spPr>
          <a:xfrm>
            <a:off x="6782513" y="2075736"/>
            <a:ext cx="4093196" cy="19176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600"/>
              </a:lnSpc>
              <a:defRPr sz="1000">
                <a:solidFill>
                  <a:srgbClr val="52586B"/>
                </a:solidFill>
                <a:latin typeface="Funnel Sans"/>
                <a:ea typeface="Funnel Sans"/>
                <a:cs typeface="Funnel Sans"/>
                <a:sym typeface="Funnel Sans"/>
              </a:defRPr>
            </a:lvl1pPr>
          </a:lstStyle>
          <a:p>
            <a:pPr/>
            <a:r>
              <a:t>Each solution represents a complete patient-to-bed assignment mapping</a:t>
            </a:r>
          </a:p>
        </p:txBody>
      </p:sp>
      <p:sp>
        <p:nvSpPr>
          <p:cNvPr id="146" name="Text 9"/>
          <p:cNvSpPr txBox="1"/>
          <p:nvPr/>
        </p:nvSpPr>
        <p:spPr>
          <a:xfrm>
            <a:off x="6782513" y="2503408"/>
            <a:ext cx="153964" cy="19176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600"/>
              </a:lnSpc>
              <a:defRPr sz="1000">
                <a:solidFill>
                  <a:srgbClr val="52586B"/>
                </a:solidFill>
                <a:latin typeface="Mona Sans Light"/>
                <a:ea typeface="Mona Sans Light"/>
                <a:cs typeface="Mona Sans Light"/>
                <a:sym typeface="Mona Sans Light"/>
              </a:defRPr>
            </a:lvl1pPr>
          </a:lstStyle>
          <a:p>
            <a:pPr/>
            <a:r>
              <a:t>02</a:t>
            </a:r>
          </a:p>
        </p:txBody>
      </p:sp>
      <p:sp>
        <p:nvSpPr>
          <p:cNvPr id="147" name="Shape 10"/>
          <p:cNvSpPr/>
          <p:nvPr/>
        </p:nvSpPr>
        <p:spPr>
          <a:xfrm>
            <a:off x="6782513" y="2705099"/>
            <a:ext cx="7344610" cy="15242"/>
          </a:xfrm>
          <a:prstGeom prst="rect">
            <a:avLst/>
          </a:prstGeom>
          <a:solidFill>
            <a:srgbClr val="373B48"/>
          </a:solidFill>
          <a:ln w="12700">
            <a:miter lim="400000"/>
          </a:ln>
        </p:spPr>
        <p:txBody>
          <a:bodyPr lIns="45719" rIns="45719"/>
          <a:lstStyle/>
          <a:p>
            <a:pPr/>
          </a:p>
        </p:txBody>
      </p:sp>
      <p:sp>
        <p:nvSpPr>
          <p:cNvPr id="148" name="Text 11"/>
          <p:cNvSpPr txBox="1"/>
          <p:nvPr/>
        </p:nvSpPr>
        <p:spPr>
          <a:xfrm>
            <a:off x="6782513" y="2799397"/>
            <a:ext cx="1130773" cy="18745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500"/>
              </a:lnSpc>
              <a:defRPr sz="1200">
                <a:solidFill>
                  <a:srgbClr val="52586B"/>
                </a:solidFill>
                <a:latin typeface="Mona Sans Semi Bold"/>
                <a:ea typeface="Mona Sans Semi Bold"/>
                <a:cs typeface="Mona Sans Semi Bold"/>
                <a:sym typeface="Mona Sans Semi Bold"/>
              </a:defRPr>
            </a:lvl1pPr>
          </a:lstStyle>
          <a:p>
            <a:pPr/>
            <a:r>
              <a:t>Fitness Function</a:t>
            </a:r>
          </a:p>
        </p:txBody>
      </p:sp>
      <p:sp>
        <p:nvSpPr>
          <p:cNvPr id="149" name="Text 12"/>
          <p:cNvSpPr txBox="1"/>
          <p:nvPr/>
        </p:nvSpPr>
        <p:spPr>
          <a:xfrm>
            <a:off x="6782513" y="3126581"/>
            <a:ext cx="3301927" cy="19176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600"/>
              </a:lnSpc>
              <a:defRPr sz="1000">
                <a:solidFill>
                  <a:srgbClr val="52586B"/>
                </a:solidFill>
                <a:latin typeface="Funnel Sans"/>
                <a:ea typeface="Funnel Sans"/>
                <a:cs typeface="Funnel Sans"/>
                <a:sym typeface="Funnel Sans"/>
              </a:defRPr>
            </a:lvl1pPr>
          </a:lstStyle>
          <a:p>
            <a:pPr/>
            <a:r>
              <a:t>Survival score maximisation minus nurse workload penalty</a:t>
            </a:r>
          </a:p>
        </p:txBody>
      </p:sp>
      <p:sp>
        <p:nvSpPr>
          <p:cNvPr id="150" name="Text 13"/>
          <p:cNvSpPr txBox="1"/>
          <p:nvPr/>
        </p:nvSpPr>
        <p:spPr>
          <a:xfrm>
            <a:off x="6782513" y="3554253"/>
            <a:ext cx="153964" cy="19176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600"/>
              </a:lnSpc>
              <a:defRPr sz="1000">
                <a:solidFill>
                  <a:srgbClr val="52586B"/>
                </a:solidFill>
                <a:latin typeface="Mona Sans Light"/>
                <a:ea typeface="Mona Sans Light"/>
                <a:cs typeface="Mona Sans Light"/>
                <a:sym typeface="Mona Sans Light"/>
              </a:defRPr>
            </a:lvl1pPr>
          </a:lstStyle>
          <a:p>
            <a:pPr/>
            <a:r>
              <a:t>03</a:t>
            </a:r>
          </a:p>
        </p:txBody>
      </p:sp>
      <p:sp>
        <p:nvSpPr>
          <p:cNvPr id="151" name="Shape 14"/>
          <p:cNvSpPr/>
          <p:nvPr/>
        </p:nvSpPr>
        <p:spPr>
          <a:xfrm>
            <a:off x="6782513" y="3755945"/>
            <a:ext cx="7344610" cy="15241"/>
          </a:xfrm>
          <a:prstGeom prst="rect">
            <a:avLst/>
          </a:prstGeom>
          <a:solidFill>
            <a:srgbClr val="373B48"/>
          </a:solidFill>
          <a:ln w="12700">
            <a:miter lim="400000"/>
          </a:ln>
        </p:spPr>
        <p:txBody>
          <a:bodyPr lIns="45719" rIns="45719"/>
          <a:lstStyle/>
          <a:p>
            <a:pPr/>
          </a:p>
        </p:txBody>
      </p:sp>
      <p:sp>
        <p:nvSpPr>
          <p:cNvPr id="152" name="Text 15"/>
          <p:cNvSpPr txBox="1"/>
          <p:nvPr/>
        </p:nvSpPr>
        <p:spPr>
          <a:xfrm>
            <a:off x="6782513" y="3850242"/>
            <a:ext cx="1461171" cy="18745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500"/>
              </a:lnSpc>
              <a:defRPr sz="1200">
                <a:solidFill>
                  <a:srgbClr val="52586B"/>
                </a:solidFill>
                <a:latin typeface="Mona Sans Semi Bold"/>
                <a:ea typeface="Mona Sans Semi Bold"/>
                <a:cs typeface="Mona Sans Semi Bold"/>
                <a:sym typeface="Mona Sans Semi Bold"/>
              </a:defRPr>
            </a:lvl1pPr>
          </a:lstStyle>
          <a:p>
            <a:pPr/>
            <a:r>
              <a:t>Selection Mechanism</a:t>
            </a:r>
          </a:p>
        </p:txBody>
      </p:sp>
      <p:sp>
        <p:nvSpPr>
          <p:cNvPr id="153" name="Text 16"/>
          <p:cNvSpPr txBox="1"/>
          <p:nvPr/>
        </p:nvSpPr>
        <p:spPr>
          <a:xfrm>
            <a:off x="6782513" y="4177427"/>
            <a:ext cx="4043215" cy="19176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600"/>
              </a:lnSpc>
              <a:defRPr sz="1000">
                <a:solidFill>
                  <a:srgbClr val="52586B"/>
                </a:solidFill>
                <a:latin typeface="Funnel Sans"/>
                <a:ea typeface="Funnel Sans"/>
                <a:cs typeface="Funnel Sans"/>
                <a:sym typeface="Funnel Sans"/>
              </a:defRPr>
            </a:lvl1pPr>
          </a:lstStyle>
          <a:p>
            <a:pPr/>
            <a:r>
              <a:t>Tournament selection preserves diversity whilst favouring fitter solutions</a:t>
            </a:r>
          </a:p>
        </p:txBody>
      </p:sp>
      <p:sp>
        <p:nvSpPr>
          <p:cNvPr id="154" name="Text 17"/>
          <p:cNvSpPr txBox="1"/>
          <p:nvPr/>
        </p:nvSpPr>
        <p:spPr>
          <a:xfrm>
            <a:off x="6782513" y="4605099"/>
            <a:ext cx="153964" cy="19176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600"/>
              </a:lnSpc>
              <a:defRPr sz="1000">
                <a:solidFill>
                  <a:srgbClr val="52586B"/>
                </a:solidFill>
                <a:latin typeface="Mona Sans Light"/>
                <a:ea typeface="Mona Sans Light"/>
                <a:cs typeface="Mona Sans Light"/>
                <a:sym typeface="Mona Sans Light"/>
              </a:defRPr>
            </a:lvl1pPr>
          </a:lstStyle>
          <a:p>
            <a:pPr/>
            <a:r>
              <a:t>04</a:t>
            </a:r>
          </a:p>
        </p:txBody>
      </p:sp>
      <p:sp>
        <p:nvSpPr>
          <p:cNvPr id="155" name="Shape 18"/>
          <p:cNvSpPr/>
          <p:nvPr/>
        </p:nvSpPr>
        <p:spPr>
          <a:xfrm>
            <a:off x="6782513" y="4806791"/>
            <a:ext cx="7344610" cy="15241"/>
          </a:xfrm>
          <a:prstGeom prst="rect">
            <a:avLst/>
          </a:prstGeom>
          <a:solidFill>
            <a:srgbClr val="373B48"/>
          </a:solidFill>
          <a:ln w="12700">
            <a:miter lim="400000"/>
          </a:ln>
        </p:spPr>
        <p:txBody>
          <a:bodyPr lIns="45719" rIns="45719"/>
          <a:lstStyle/>
          <a:p>
            <a:pPr/>
          </a:p>
        </p:txBody>
      </p:sp>
      <p:sp>
        <p:nvSpPr>
          <p:cNvPr id="156" name="Text 19"/>
          <p:cNvSpPr txBox="1"/>
          <p:nvPr/>
        </p:nvSpPr>
        <p:spPr>
          <a:xfrm>
            <a:off x="6782513" y="4901088"/>
            <a:ext cx="1257872" cy="18745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500"/>
              </a:lnSpc>
              <a:defRPr sz="1200">
                <a:solidFill>
                  <a:srgbClr val="52586B"/>
                </a:solidFill>
                <a:latin typeface="Mona Sans Semi Bold"/>
                <a:ea typeface="Mona Sans Semi Bold"/>
                <a:cs typeface="Mona Sans Semi Bold"/>
                <a:sym typeface="Mona Sans Semi Bold"/>
              </a:defRPr>
            </a:lvl1pPr>
          </a:lstStyle>
          <a:p>
            <a:pPr/>
            <a:r>
              <a:t>Genetic Operators</a:t>
            </a:r>
          </a:p>
        </p:txBody>
      </p:sp>
      <p:sp>
        <p:nvSpPr>
          <p:cNvPr id="157" name="Text 20"/>
          <p:cNvSpPr txBox="1"/>
          <p:nvPr/>
        </p:nvSpPr>
        <p:spPr>
          <a:xfrm>
            <a:off x="6782513" y="5228273"/>
            <a:ext cx="4134992" cy="19176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600"/>
              </a:lnSpc>
              <a:defRPr sz="1000">
                <a:solidFill>
                  <a:srgbClr val="52586B"/>
                </a:solidFill>
                <a:latin typeface="Funnel Sans"/>
                <a:ea typeface="Funnel Sans"/>
                <a:cs typeface="Funnel Sans"/>
                <a:sym typeface="Funnel Sans"/>
              </a:defRPr>
            </a:lvl1pPr>
          </a:lstStyle>
          <a:p>
            <a:pPr/>
            <a:r>
              <a:t>Crossover and mutation with repair mechanism ensure valid assignments</a:t>
            </a:r>
          </a:p>
        </p:txBody>
      </p:sp>
      <p:sp>
        <p:nvSpPr>
          <p:cNvPr id="158" name="Text 21"/>
          <p:cNvSpPr txBox="1"/>
          <p:nvPr/>
        </p:nvSpPr>
        <p:spPr>
          <a:xfrm>
            <a:off x="6782513" y="5655945"/>
            <a:ext cx="153964" cy="19176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600"/>
              </a:lnSpc>
              <a:defRPr sz="1000">
                <a:solidFill>
                  <a:srgbClr val="52586B"/>
                </a:solidFill>
                <a:latin typeface="Mona Sans Light"/>
                <a:ea typeface="Mona Sans Light"/>
                <a:cs typeface="Mona Sans Light"/>
                <a:sym typeface="Mona Sans Light"/>
              </a:defRPr>
            </a:lvl1pPr>
          </a:lstStyle>
          <a:p>
            <a:pPr/>
            <a:r>
              <a:t>05</a:t>
            </a:r>
          </a:p>
        </p:txBody>
      </p:sp>
      <p:sp>
        <p:nvSpPr>
          <p:cNvPr id="159" name="Shape 22"/>
          <p:cNvSpPr/>
          <p:nvPr/>
        </p:nvSpPr>
        <p:spPr>
          <a:xfrm>
            <a:off x="6782513" y="5857637"/>
            <a:ext cx="7344610" cy="15241"/>
          </a:xfrm>
          <a:prstGeom prst="rect">
            <a:avLst/>
          </a:prstGeom>
          <a:solidFill>
            <a:srgbClr val="373B48"/>
          </a:solidFill>
          <a:ln w="12700">
            <a:miter lim="400000"/>
          </a:ln>
        </p:spPr>
        <p:txBody>
          <a:bodyPr lIns="45719" rIns="45719"/>
          <a:lstStyle/>
          <a:p>
            <a:pPr/>
          </a:p>
        </p:txBody>
      </p:sp>
      <p:sp>
        <p:nvSpPr>
          <p:cNvPr id="160" name="Text 23"/>
          <p:cNvSpPr txBox="1"/>
          <p:nvPr/>
        </p:nvSpPr>
        <p:spPr>
          <a:xfrm>
            <a:off x="6782513" y="5951933"/>
            <a:ext cx="1071316" cy="18745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500"/>
              </a:lnSpc>
              <a:defRPr sz="1200">
                <a:solidFill>
                  <a:srgbClr val="52586B"/>
                </a:solidFill>
                <a:latin typeface="Mona Sans Semi Bold"/>
                <a:ea typeface="Mona Sans Semi Bold"/>
                <a:cs typeface="Mona Sans Semi Bold"/>
                <a:sym typeface="Mona Sans Semi Bold"/>
              </a:defRPr>
            </a:lvl1pPr>
          </a:lstStyle>
          <a:p>
            <a:pPr/>
            <a:r>
              <a:t>Elitism Strategy</a:t>
            </a:r>
          </a:p>
        </p:txBody>
      </p:sp>
      <p:sp>
        <p:nvSpPr>
          <p:cNvPr id="161" name="Text 24"/>
          <p:cNvSpPr txBox="1"/>
          <p:nvPr/>
        </p:nvSpPr>
        <p:spPr>
          <a:xfrm>
            <a:off x="6782513" y="6279117"/>
            <a:ext cx="2807942" cy="19176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600"/>
              </a:lnSpc>
              <a:defRPr sz="1000">
                <a:solidFill>
                  <a:srgbClr val="52586B"/>
                </a:solidFill>
                <a:latin typeface="Funnel Sans"/>
                <a:ea typeface="Funnel Sans"/>
                <a:cs typeface="Funnel Sans"/>
                <a:sym typeface="Funnel Sans"/>
              </a:defRPr>
            </a:lvl1pPr>
          </a:lstStyle>
          <a:p>
            <a:pPr/>
            <a:r>
              <a:t>Best solutions carry forward to prevent regression</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Text 0"/>
          <p:cNvSpPr txBox="1"/>
          <p:nvPr/>
        </p:nvSpPr>
        <p:spPr>
          <a:xfrm>
            <a:off x="736521" y="629959"/>
            <a:ext cx="4552330" cy="56234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4500"/>
              </a:lnSpc>
              <a:defRPr sz="3600">
                <a:solidFill>
                  <a:srgbClr val="373B48"/>
                </a:solidFill>
                <a:latin typeface="Mona Sans Semi Bold"/>
                <a:ea typeface="Mona Sans Semi Bold"/>
                <a:cs typeface="Mona Sans Semi Bold"/>
                <a:sym typeface="Mona Sans Semi Bold"/>
              </a:defRPr>
            </a:lvl1pPr>
          </a:lstStyle>
          <a:p>
            <a:pPr/>
            <a:r>
              <a:t>Optimisation Workflow</a:t>
            </a:r>
          </a:p>
        </p:txBody>
      </p:sp>
      <p:pic>
        <p:nvPicPr>
          <p:cNvPr id="164" name="Image 0" descr="Image 0"/>
          <p:cNvPicPr>
            <a:picLocks noChangeAspect="1"/>
          </p:cNvPicPr>
          <p:nvPr/>
        </p:nvPicPr>
        <p:blipFill>
          <a:blip r:embed="rId2">
            <a:extLst/>
          </a:blip>
          <a:stretch>
            <a:fillRect/>
          </a:stretch>
        </p:blipFill>
        <p:spPr>
          <a:xfrm>
            <a:off x="736520" y="1573649"/>
            <a:ext cx="920711" cy="1355647"/>
          </a:xfrm>
          <a:prstGeom prst="rect">
            <a:avLst/>
          </a:prstGeom>
          <a:ln w="12700">
            <a:miter lim="400000"/>
          </a:ln>
        </p:spPr>
      </p:pic>
      <p:sp>
        <p:nvSpPr>
          <p:cNvPr id="165" name="Text 1"/>
          <p:cNvSpPr txBox="1"/>
          <p:nvPr/>
        </p:nvSpPr>
        <p:spPr>
          <a:xfrm>
            <a:off x="1841301" y="1757720"/>
            <a:ext cx="1652080" cy="27609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200"/>
              </a:lnSpc>
              <a:defRPr>
                <a:solidFill>
                  <a:srgbClr val="52586B"/>
                </a:solidFill>
                <a:latin typeface="Mona Sans Semi Bold"/>
                <a:ea typeface="Mona Sans Semi Bold"/>
                <a:cs typeface="Mona Sans Semi Bold"/>
                <a:sym typeface="Mona Sans Semi Bold"/>
              </a:defRPr>
            </a:lvl1pPr>
          </a:lstStyle>
          <a:p>
            <a:pPr/>
            <a:r>
              <a:t>Data Acquisition</a:t>
            </a:r>
          </a:p>
        </p:txBody>
      </p:sp>
      <p:sp>
        <p:nvSpPr>
          <p:cNvPr id="166" name="Text 2"/>
          <p:cNvSpPr txBox="1"/>
          <p:nvPr/>
        </p:nvSpPr>
        <p:spPr>
          <a:xfrm>
            <a:off x="1841301" y="2155864"/>
            <a:ext cx="12052580" cy="27457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300"/>
              </a:lnSpc>
              <a:defRPr sz="1400">
                <a:solidFill>
                  <a:srgbClr val="52586B"/>
                </a:solidFill>
                <a:latin typeface="Funnel Sans"/>
                <a:ea typeface="Funnel Sans"/>
                <a:cs typeface="Funnel Sans"/>
                <a:sym typeface="Funnel Sans"/>
              </a:defRPr>
            </a:lvl1pPr>
          </a:lstStyle>
          <a:p>
            <a:pPr/>
            <a:r>
              <a:t>Load patient profiles and bed specifications; compute priority scores based on risk level, vital severity, age, comorbidities, and clinical recommendations</a:t>
            </a:r>
          </a:p>
        </p:txBody>
      </p:sp>
      <p:pic>
        <p:nvPicPr>
          <p:cNvPr id="167" name="Image 1" descr="Image 1"/>
          <p:cNvPicPr>
            <a:picLocks noChangeAspect="1"/>
          </p:cNvPicPr>
          <p:nvPr/>
        </p:nvPicPr>
        <p:blipFill>
          <a:blip r:embed="rId3">
            <a:extLst/>
          </a:blip>
          <a:stretch>
            <a:fillRect/>
          </a:stretch>
        </p:blipFill>
        <p:spPr>
          <a:xfrm>
            <a:off x="736520" y="2929295"/>
            <a:ext cx="920711" cy="1104901"/>
          </a:xfrm>
          <a:prstGeom prst="rect">
            <a:avLst/>
          </a:prstGeom>
          <a:ln w="12700">
            <a:miter lim="400000"/>
          </a:ln>
        </p:spPr>
      </p:pic>
      <p:sp>
        <p:nvSpPr>
          <p:cNvPr id="168" name="Text 3"/>
          <p:cNvSpPr txBox="1"/>
          <p:nvPr/>
        </p:nvSpPr>
        <p:spPr>
          <a:xfrm>
            <a:off x="1841301" y="3113365"/>
            <a:ext cx="2351052" cy="27609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200"/>
              </a:lnSpc>
              <a:defRPr>
                <a:solidFill>
                  <a:srgbClr val="52586B"/>
                </a:solidFill>
                <a:latin typeface="Mona Sans Semi Bold"/>
                <a:ea typeface="Mona Sans Semi Bold"/>
                <a:cs typeface="Mona Sans Semi Bold"/>
                <a:sym typeface="Mona Sans Semi Bold"/>
              </a:defRPr>
            </a:lvl1pPr>
          </a:lstStyle>
          <a:p>
            <a:pPr/>
            <a:r>
              <a:t>Population Initialisation</a:t>
            </a:r>
          </a:p>
        </p:txBody>
      </p:sp>
      <p:sp>
        <p:nvSpPr>
          <p:cNvPr id="169" name="Text 4"/>
          <p:cNvSpPr txBox="1"/>
          <p:nvPr/>
        </p:nvSpPr>
        <p:spPr>
          <a:xfrm>
            <a:off x="1841301" y="3511510"/>
            <a:ext cx="7415189" cy="27457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300"/>
              </a:lnSpc>
              <a:defRPr sz="1400">
                <a:solidFill>
                  <a:srgbClr val="52586B"/>
                </a:solidFill>
                <a:latin typeface="Funnel Sans"/>
                <a:ea typeface="Funnel Sans"/>
                <a:cs typeface="Funnel Sans"/>
                <a:sym typeface="Funnel Sans"/>
              </a:defRPr>
            </a:lvl1pPr>
          </a:lstStyle>
          <a:p>
            <a:pPr/>
            <a:r>
              <a:t>Generate diverse random assignment solutions as starting population for evolutionary process</a:t>
            </a:r>
          </a:p>
        </p:txBody>
      </p:sp>
      <p:pic>
        <p:nvPicPr>
          <p:cNvPr id="170" name="Image 2" descr="Image 2"/>
          <p:cNvPicPr>
            <a:picLocks noChangeAspect="1"/>
          </p:cNvPicPr>
          <p:nvPr/>
        </p:nvPicPr>
        <p:blipFill>
          <a:blip r:embed="rId4">
            <a:extLst/>
          </a:blip>
          <a:stretch>
            <a:fillRect/>
          </a:stretch>
        </p:blipFill>
        <p:spPr>
          <a:xfrm>
            <a:off x="736520" y="4034194"/>
            <a:ext cx="920711" cy="1355647"/>
          </a:xfrm>
          <a:prstGeom prst="rect">
            <a:avLst/>
          </a:prstGeom>
          <a:ln w="12700">
            <a:miter lim="400000"/>
          </a:ln>
        </p:spPr>
      </p:pic>
      <p:sp>
        <p:nvSpPr>
          <p:cNvPr id="171" name="Text 5"/>
          <p:cNvSpPr txBox="1"/>
          <p:nvPr/>
        </p:nvSpPr>
        <p:spPr>
          <a:xfrm>
            <a:off x="1841301" y="4218265"/>
            <a:ext cx="1919190" cy="27609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200"/>
              </a:lnSpc>
              <a:defRPr>
                <a:solidFill>
                  <a:srgbClr val="52586B"/>
                </a:solidFill>
                <a:latin typeface="Mona Sans Semi Bold"/>
                <a:ea typeface="Mona Sans Semi Bold"/>
                <a:cs typeface="Mona Sans Semi Bold"/>
                <a:sym typeface="Mona Sans Semi Bold"/>
              </a:defRPr>
            </a:lvl1pPr>
          </a:lstStyle>
          <a:p>
            <a:pPr/>
            <a:r>
              <a:t>GA Training Phase</a:t>
            </a:r>
          </a:p>
        </p:txBody>
      </p:sp>
      <p:sp>
        <p:nvSpPr>
          <p:cNvPr id="172" name="Text 6"/>
          <p:cNvSpPr txBox="1"/>
          <p:nvPr/>
        </p:nvSpPr>
        <p:spPr>
          <a:xfrm>
            <a:off x="1841301" y="4616410"/>
            <a:ext cx="12052580"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300"/>
              </a:lnSpc>
              <a:defRPr sz="1400">
                <a:solidFill>
                  <a:srgbClr val="52586B"/>
                </a:solidFill>
                <a:latin typeface="Funnel Sans"/>
                <a:ea typeface="Funnel Sans"/>
                <a:cs typeface="Funnel Sans"/>
                <a:sym typeface="Funnel Sans"/>
              </a:defRPr>
            </a:lvl1pPr>
          </a:lstStyle>
          <a:p>
            <a:pPr/>
            <a:r>
              <a:t>Execute 120 generations of selection, crossover, and mutation; evaluate each solution on survival score, bed-match quality, and nurse workload balance</a:t>
            </a:r>
          </a:p>
        </p:txBody>
      </p:sp>
      <p:pic>
        <p:nvPicPr>
          <p:cNvPr id="173" name="Image 3" descr="Image 3"/>
          <p:cNvPicPr>
            <a:picLocks noChangeAspect="1"/>
          </p:cNvPicPr>
          <p:nvPr/>
        </p:nvPicPr>
        <p:blipFill>
          <a:blip r:embed="rId5">
            <a:extLst/>
          </a:blip>
          <a:stretch>
            <a:fillRect/>
          </a:stretch>
        </p:blipFill>
        <p:spPr>
          <a:xfrm>
            <a:off x="736520" y="5389840"/>
            <a:ext cx="920711" cy="1104901"/>
          </a:xfrm>
          <a:prstGeom prst="rect">
            <a:avLst/>
          </a:prstGeom>
          <a:ln w="12700">
            <a:miter lim="400000"/>
          </a:ln>
        </p:spPr>
      </p:pic>
      <p:sp>
        <p:nvSpPr>
          <p:cNvPr id="174" name="Text 7"/>
          <p:cNvSpPr txBox="1"/>
          <p:nvPr/>
        </p:nvSpPr>
        <p:spPr>
          <a:xfrm>
            <a:off x="1841301" y="5573910"/>
            <a:ext cx="1918743" cy="27609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200"/>
              </a:lnSpc>
              <a:defRPr>
                <a:solidFill>
                  <a:srgbClr val="52586B"/>
                </a:solidFill>
                <a:latin typeface="Mona Sans Semi Bold"/>
                <a:ea typeface="Mona Sans Semi Bold"/>
                <a:cs typeface="Mona Sans Semi Bold"/>
                <a:sym typeface="Mona Sans Semi Bold"/>
              </a:defRPr>
            </a:lvl1pPr>
          </a:lstStyle>
          <a:p>
            <a:pPr/>
            <a:r>
              <a:t>Solution Extraction</a:t>
            </a:r>
          </a:p>
        </p:txBody>
      </p:sp>
      <p:sp>
        <p:nvSpPr>
          <p:cNvPr id="175" name="Text 8"/>
          <p:cNvSpPr txBox="1"/>
          <p:nvPr/>
        </p:nvSpPr>
        <p:spPr>
          <a:xfrm>
            <a:off x="1841301" y="5972056"/>
            <a:ext cx="6219206" cy="27457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300"/>
              </a:lnSpc>
              <a:defRPr sz="1400">
                <a:solidFill>
                  <a:srgbClr val="52586B"/>
                </a:solidFill>
                <a:latin typeface="Funnel Sans"/>
                <a:ea typeface="Funnel Sans"/>
                <a:cs typeface="Funnel Sans"/>
                <a:sym typeface="Funnel Sans"/>
              </a:defRPr>
            </a:lvl1pPr>
          </a:lstStyle>
          <a:p>
            <a:pPr/>
            <a:r>
              <a:t>Identify optimal bed assignment from final generation with highest fitness score</a:t>
            </a:r>
          </a:p>
        </p:txBody>
      </p:sp>
      <p:pic>
        <p:nvPicPr>
          <p:cNvPr id="176" name="Image 4" descr="Image 4"/>
          <p:cNvPicPr>
            <a:picLocks noChangeAspect="1"/>
          </p:cNvPicPr>
          <p:nvPr/>
        </p:nvPicPr>
        <p:blipFill>
          <a:blip r:embed="rId6">
            <a:extLst/>
          </a:blip>
          <a:stretch>
            <a:fillRect/>
          </a:stretch>
        </p:blipFill>
        <p:spPr>
          <a:xfrm>
            <a:off x="736520" y="6494740"/>
            <a:ext cx="920711" cy="1104901"/>
          </a:xfrm>
          <a:prstGeom prst="rect">
            <a:avLst/>
          </a:prstGeom>
          <a:ln w="12700">
            <a:miter lim="400000"/>
          </a:ln>
        </p:spPr>
      </p:pic>
      <p:sp>
        <p:nvSpPr>
          <p:cNvPr id="177" name="Text 9"/>
          <p:cNvSpPr txBox="1"/>
          <p:nvPr/>
        </p:nvSpPr>
        <p:spPr>
          <a:xfrm>
            <a:off x="1841301" y="6678810"/>
            <a:ext cx="1686013" cy="27609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200"/>
              </a:lnSpc>
              <a:defRPr>
                <a:solidFill>
                  <a:srgbClr val="52586B"/>
                </a:solidFill>
                <a:latin typeface="Mona Sans Semi Bold"/>
                <a:ea typeface="Mona Sans Semi Bold"/>
                <a:cs typeface="Mona Sans Semi Bold"/>
                <a:sym typeface="Mona Sans Semi Bold"/>
              </a:defRPr>
            </a:lvl1pPr>
          </a:lstStyle>
          <a:p>
            <a:pPr/>
            <a:r>
              <a:t>Model Validation</a:t>
            </a:r>
          </a:p>
        </p:txBody>
      </p:sp>
      <p:sp>
        <p:nvSpPr>
          <p:cNvPr id="178" name="Text 10"/>
          <p:cNvSpPr txBox="1"/>
          <p:nvPr/>
        </p:nvSpPr>
        <p:spPr>
          <a:xfrm>
            <a:off x="1841301" y="7076955"/>
            <a:ext cx="11032047" cy="27457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300"/>
              </a:lnSpc>
              <a:defRPr sz="1400">
                <a:solidFill>
                  <a:srgbClr val="52586B"/>
                </a:solidFill>
                <a:latin typeface="Funnel Sans"/>
                <a:ea typeface="Funnel Sans"/>
                <a:cs typeface="Funnel Sans"/>
                <a:sym typeface="Funnel Sans"/>
              </a:defRPr>
            </a:lvl1pPr>
          </a:lstStyle>
          <a:p>
            <a:pPr/>
            <a:r>
              <a:t>Apply trained GA parameters to 40 unseen test patients; compare training versus testing performance metrics for generalisation assessment</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Text 0"/>
          <p:cNvSpPr txBox="1"/>
          <p:nvPr/>
        </p:nvSpPr>
        <p:spPr>
          <a:xfrm>
            <a:off x="712470" y="490299"/>
            <a:ext cx="4962321" cy="53910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4300"/>
              </a:lnSpc>
              <a:defRPr sz="3500">
                <a:solidFill>
                  <a:srgbClr val="373B48"/>
                </a:solidFill>
                <a:latin typeface="Mona Sans Semi Bold"/>
                <a:ea typeface="Mona Sans Semi Bold"/>
                <a:cs typeface="Mona Sans Semi Bold"/>
                <a:sym typeface="Mona Sans Semi Bold"/>
              </a:defRPr>
            </a:lvl1pPr>
          </a:lstStyle>
          <a:p>
            <a:pPr/>
            <a:r>
              <a:t>Training Results Analysis</a:t>
            </a:r>
          </a:p>
        </p:txBody>
      </p:sp>
      <p:sp>
        <p:nvSpPr>
          <p:cNvPr id="181" name="Text 1"/>
          <p:cNvSpPr txBox="1"/>
          <p:nvPr/>
        </p:nvSpPr>
        <p:spPr>
          <a:xfrm>
            <a:off x="712469" y="1492209"/>
            <a:ext cx="2472905" cy="32549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600"/>
              </a:lnSpc>
              <a:defRPr sz="2100">
                <a:solidFill>
                  <a:srgbClr val="373B48"/>
                </a:solidFill>
                <a:latin typeface="Mona Sans Semi Bold"/>
                <a:ea typeface="Mona Sans Semi Bold"/>
                <a:cs typeface="Mona Sans Semi Bold"/>
                <a:sym typeface="Mona Sans Semi Bold"/>
              </a:defRPr>
            </a:lvl1pPr>
          </a:lstStyle>
          <a:p>
            <a:pPr/>
            <a:r>
              <a:t>Performance Metrics</a:t>
            </a:r>
          </a:p>
        </p:txBody>
      </p:sp>
      <p:sp>
        <p:nvSpPr>
          <p:cNvPr id="182" name="Text 2"/>
          <p:cNvSpPr txBox="1"/>
          <p:nvPr/>
        </p:nvSpPr>
        <p:spPr>
          <a:xfrm>
            <a:off x="712469" y="2004298"/>
            <a:ext cx="6385443" cy="8232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200"/>
              </a:lnSpc>
              <a:defRPr sz="1400">
                <a:solidFill>
                  <a:srgbClr val="52586B"/>
                </a:solidFill>
                <a:latin typeface="Funnel Sans"/>
                <a:ea typeface="Funnel Sans"/>
                <a:cs typeface="Funnel Sans"/>
                <a:sym typeface="Funnel Sans"/>
              </a:defRPr>
            </a:lvl1pPr>
          </a:lstStyle>
          <a:p>
            <a:pPr/>
            <a:r>
              <a:t>The genetic algorithm successfully converged after 120 generations, achieving optimal bed assignments for all 150 training patients. The fitness function balanced competing objectives effectively:</a:t>
            </a:r>
          </a:p>
        </p:txBody>
      </p:sp>
      <p:sp>
        <p:nvSpPr>
          <p:cNvPr id="183" name="Text 3"/>
          <p:cNvSpPr txBox="1"/>
          <p:nvPr/>
        </p:nvSpPr>
        <p:spPr>
          <a:xfrm>
            <a:off x="712469" y="3019306"/>
            <a:ext cx="4664734" cy="26441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lnSpc>
                <a:spcPts val="2200"/>
              </a:lnSpc>
              <a:buSzPct val="100000"/>
              <a:buChar char="•"/>
              <a:defRPr sz="1400">
                <a:solidFill>
                  <a:srgbClr val="52586B"/>
                </a:solidFill>
                <a:latin typeface="Funnel Sans"/>
                <a:ea typeface="Funnel Sans"/>
                <a:cs typeface="Funnel Sans"/>
                <a:sym typeface="Funnel Sans"/>
              </a:defRPr>
            </a:lvl1pPr>
          </a:lstStyle>
          <a:p>
            <a:pPr/>
            <a:r>
              <a:t>High-priority patients secured ventilator-equipped beds</a:t>
            </a:r>
          </a:p>
        </p:txBody>
      </p:sp>
      <p:sp>
        <p:nvSpPr>
          <p:cNvPr id="184" name="Text 4"/>
          <p:cNvSpPr txBox="1"/>
          <p:nvPr/>
        </p:nvSpPr>
        <p:spPr>
          <a:xfrm>
            <a:off x="712469" y="3366492"/>
            <a:ext cx="4723769" cy="26441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lnSpc>
                <a:spcPts val="2200"/>
              </a:lnSpc>
              <a:buSzPct val="100000"/>
              <a:buChar char="•"/>
              <a:defRPr sz="1400">
                <a:solidFill>
                  <a:srgbClr val="52586B"/>
                </a:solidFill>
                <a:latin typeface="Funnel Sans"/>
                <a:ea typeface="Funnel Sans"/>
                <a:cs typeface="Funnel Sans"/>
                <a:sym typeface="Funnel Sans"/>
              </a:defRPr>
            </a:lvl1pPr>
          </a:lstStyle>
          <a:p>
            <a:pPr/>
            <a:r>
              <a:t>Specialty requirements matched to appropriate facilities</a:t>
            </a:r>
          </a:p>
        </p:txBody>
      </p:sp>
      <p:sp>
        <p:nvSpPr>
          <p:cNvPr id="185" name="Text 5"/>
          <p:cNvSpPr txBox="1"/>
          <p:nvPr/>
        </p:nvSpPr>
        <p:spPr>
          <a:xfrm>
            <a:off x="712469" y="3713677"/>
            <a:ext cx="4635129" cy="26441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lnSpc>
                <a:spcPts val="2200"/>
              </a:lnSpc>
              <a:buSzPct val="100000"/>
              <a:buChar char="•"/>
              <a:defRPr sz="1400">
                <a:solidFill>
                  <a:srgbClr val="52586B"/>
                </a:solidFill>
                <a:latin typeface="Funnel Sans"/>
                <a:ea typeface="Funnel Sans"/>
                <a:cs typeface="Funnel Sans"/>
                <a:sym typeface="Funnel Sans"/>
              </a:defRPr>
            </a:lvl1pPr>
          </a:lstStyle>
          <a:p>
            <a:pPr/>
            <a:r>
              <a:t>Critical patients assigned to experienced nurse groups</a:t>
            </a:r>
          </a:p>
        </p:txBody>
      </p:sp>
      <p:sp>
        <p:nvSpPr>
          <p:cNvPr id="186" name="Text 6"/>
          <p:cNvSpPr txBox="1"/>
          <p:nvPr/>
        </p:nvSpPr>
        <p:spPr>
          <a:xfrm>
            <a:off x="712469" y="4169886"/>
            <a:ext cx="6385443" cy="5438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200"/>
              </a:lnSpc>
              <a:defRPr sz="1400">
                <a:solidFill>
                  <a:srgbClr val="52586B"/>
                </a:solidFill>
                <a:latin typeface="Funnel Sans"/>
                <a:ea typeface="Funnel Sans"/>
                <a:cs typeface="Funnel Sans"/>
                <a:sym typeface="Funnel Sans"/>
              </a:defRPr>
            </a:lvl1pPr>
          </a:lstStyle>
          <a:p>
            <a:pPr/>
            <a:r>
              <a:t>Fitness scores demonstrated consistent improvement across generations, with rapid initial gains followed by fine-tuning optimisation in later iterations.</a:t>
            </a:r>
          </a:p>
        </p:txBody>
      </p:sp>
      <p:sp>
        <p:nvSpPr>
          <p:cNvPr id="187" name="Text 7"/>
          <p:cNvSpPr txBox="1"/>
          <p:nvPr/>
        </p:nvSpPr>
        <p:spPr>
          <a:xfrm>
            <a:off x="9305713" y="1392683"/>
            <a:ext cx="3328089" cy="32549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600"/>
              </a:lnSpc>
              <a:defRPr sz="2100">
                <a:solidFill>
                  <a:srgbClr val="373B48"/>
                </a:solidFill>
                <a:latin typeface="Mona Sans Semi Bold"/>
                <a:ea typeface="Mona Sans Semi Bold"/>
                <a:cs typeface="Mona Sans Semi Bold"/>
                <a:sym typeface="Mona Sans Semi Bold"/>
              </a:defRPr>
            </a:lvl1pPr>
          </a:lstStyle>
          <a:p>
            <a:pPr/>
            <a:r>
              <a:t>Nurse Workload Distribution</a:t>
            </a:r>
          </a:p>
        </p:txBody>
      </p:sp>
      <p:sp>
        <p:nvSpPr>
          <p:cNvPr id="188" name="Text 8"/>
          <p:cNvSpPr txBox="1"/>
          <p:nvPr/>
        </p:nvSpPr>
        <p:spPr>
          <a:xfrm>
            <a:off x="7540108" y="2004298"/>
            <a:ext cx="6229450" cy="26441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200"/>
              </a:lnSpc>
              <a:defRPr sz="1400">
                <a:solidFill>
                  <a:srgbClr val="52586B"/>
                </a:solidFill>
                <a:latin typeface="Funnel Sans"/>
                <a:ea typeface="Funnel Sans"/>
                <a:cs typeface="Funnel Sans"/>
                <a:sym typeface="Funnel Sans"/>
              </a:defRPr>
            </a:lvl1pPr>
          </a:lstStyle>
          <a:p>
            <a:pPr/>
            <a:r>
              <a:t>Balanced allocation across all four nurse groups prevented overload scenarios:</a:t>
            </a:r>
          </a:p>
        </p:txBody>
      </p:sp>
      <p:sp>
        <p:nvSpPr>
          <p:cNvPr id="189" name="Text 25"/>
          <p:cNvSpPr txBox="1"/>
          <p:nvPr/>
        </p:nvSpPr>
        <p:spPr>
          <a:xfrm>
            <a:off x="7540108" y="7009090"/>
            <a:ext cx="6385442" cy="5438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200"/>
              </a:lnSpc>
              <a:defRPr sz="1400">
                <a:solidFill>
                  <a:srgbClr val="52586B"/>
                </a:solidFill>
                <a:latin typeface="Funnel Sans"/>
                <a:ea typeface="Funnel Sans"/>
                <a:cs typeface="Funnel Sans"/>
                <a:sym typeface="Funnel Sans"/>
              </a:defRPr>
            </a:lvl1pPr>
          </a:lstStyle>
          <a:p>
            <a:pPr/>
            <a:r>
              <a:t>This equitable distribution ensures sustainable staffing levels whilst maintaining care quality for all patients.</a:t>
            </a:r>
          </a:p>
        </p:txBody>
      </p:sp>
      <p:pic>
        <p:nvPicPr>
          <p:cNvPr id="190" name="Screenshot 2025-11-15 at 11.38.33 AM.png" descr="Screenshot 2025-11-15 at 11.38.33 AM.png"/>
          <p:cNvPicPr>
            <a:picLocks noChangeAspect="1"/>
          </p:cNvPicPr>
          <p:nvPr/>
        </p:nvPicPr>
        <p:blipFill>
          <a:blip r:embed="rId2">
            <a:extLst/>
          </a:blip>
          <a:stretch>
            <a:fillRect/>
          </a:stretch>
        </p:blipFill>
        <p:spPr>
          <a:xfrm>
            <a:off x="7460385" y="1982805"/>
            <a:ext cx="7018745" cy="4761659"/>
          </a:xfrm>
          <a:prstGeom prst="rect">
            <a:avLst/>
          </a:prstGeom>
          <a:ln w="12700">
            <a:miter lim="400000"/>
          </a:ln>
        </p:spPr>
      </p:pic>
      <p:pic>
        <p:nvPicPr>
          <p:cNvPr id="191" name="Screenshot 2025-11-15 at 11.39.44 AM.png" descr="Screenshot 2025-11-15 at 11.39.44 AM.png"/>
          <p:cNvPicPr>
            <a:picLocks noChangeAspect="1"/>
          </p:cNvPicPr>
          <p:nvPr/>
        </p:nvPicPr>
        <p:blipFill>
          <a:blip r:embed="rId3">
            <a:extLst/>
          </a:blip>
          <a:stretch>
            <a:fillRect/>
          </a:stretch>
        </p:blipFill>
        <p:spPr>
          <a:xfrm>
            <a:off x="1290406" y="4900289"/>
            <a:ext cx="4384385" cy="3148090"/>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Text 0"/>
          <p:cNvSpPr txBox="1"/>
          <p:nvPr/>
        </p:nvSpPr>
        <p:spPr>
          <a:xfrm>
            <a:off x="419575" y="288488"/>
            <a:ext cx="4629598" cy="3124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500"/>
              </a:lnSpc>
              <a:defRPr sz="2000">
                <a:solidFill>
                  <a:srgbClr val="373B48"/>
                </a:solidFill>
                <a:latin typeface="Mona Sans Semi Bold"/>
                <a:ea typeface="Mona Sans Semi Bold"/>
                <a:cs typeface="Mona Sans Semi Bold"/>
                <a:sym typeface="Mona Sans Semi Bold"/>
              </a:defRPr>
            </a:lvl1pPr>
          </a:lstStyle>
          <a:p>
            <a:pPr/>
            <a:r>
              <a:t>Testing Performance on Unseen Patients</a:t>
            </a:r>
          </a:p>
        </p:txBody>
      </p:sp>
      <p:sp>
        <p:nvSpPr>
          <p:cNvPr id="194" name="Text 1"/>
          <p:cNvSpPr txBox="1"/>
          <p:nvPr/>
        </p:nvSpPr>
        <p:spPr>
          <a:xfrm>
            <a:off x="419576" y="878442"/>
            <a:ext cx="2695278" cy="20789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500"/>
              </a:lnSpc>
              <a:defRPr sz="1900">
                <a:solidFill>
                  <a:srgbClr val="373B48"/>
                </a:solidFill>
                <a:latin typeface="Mona Sans Semi Bold"/>
                <a:ea typeface="Mona Sans Semi Bold"/>
                <a:cs typeface="Mona Sans Semi Bold"/>
                <a:sym typeface="Mona Sans Semi Bold"/>
              </a:defRPr>
            </a:lvl1pPr>
          </a:lstStyle>
          <a:p>
            <a:pPr/>
            <a:r>
              <a:t>Generalisation Capability</a:t>
            </a:r>
          </a:p>
        </p:txBody>
      </p:sp>
      <p:sp>
        <p:nvSpPr>
          <p:cNvPr id="195" name="Text 2"/>
          <p:cNvSpPr txBox="1"/>
          <p:nvPr/>
        </p:nvSpPr>
        <p:spPr>
          <a:xfrm>
            <a:off x="419575" y="1180027"/>
            <a:ext cx="6908429" cy="3322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1300"/>
              </a:lnSpc>
              <a:defRPr sz="1200">
                <a:solidFill>
                  <a:srgbClr val="52586B"/>
                </a:solidFill>
                <a:latin typeface="Funnel Sans"/>
                <a:ea typeface="Funnel Sans"/>
                <a:cs typeface="Funnel Sans"/>
                <a:sym typeface="Funnel Sans"/>
              </a:defRPr>
            </a:pPr>
            <a:r>
              <a:t>The model demonstrated robust performance on 40 previously unseen patients, validating its ability to </a:t>
            </a:r>
          </a:p>
          <a:p>
            <a:pPr>
              <a:lnSpc>
                <a:spcPts val="1300"/>
              </a:lnSpc>
              <a:defRPr sz="1200">
                <a:solidFill>
                  <a:srgbClr val="52586B"/>
                </a:solidFill>
                <a:latin typeface="Funnel Sans"/>
                <a:ea typeface="Funnel Sans"/>
                <a:cs typeface="Funnel Sans"/>
                <a:sym typeface="Funnel Sans"/>
              </a:defRPr>
            </a:pPr>
            <a:r>
              <a:t>handle novel patient profiles. Testing results revealed:</a:t>
            </a:r>
          </a:p>
        </p:txBody>
      </p:sp>
      <p:sp>
        <p:nvSpPr>
          <p:cNvPr id="196" name="Text 3"/>
          <p:cNvSpPr txBox="1"/>
          <p:nvPr/>
        </p:nvSpPr>
        <p:spPr>
          <a:xfrm>
            <a:off x="296157" y="1582732"/>
            <a:ext cx="4489600" cy="1671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lnSpc>
                <a:spcPts val="1300"/>
              </a:lnSpc>
              <a:buSzPct val="100000"/>
              <a:buChar char="•"/>
              <a:defRPr sz="1200">
                <a:solidFill>
                  <a:srgbClr val="52586B"/>
                </a:solidFill>
                <a:latin typeface="Funnel Sans"/>
                <a:ea typeface="Funnel Sans"/>
                <a:cs typeface="Funnel Sans"/>
                <a:sym typeface="Funnel Sans"/>
              </a:defRPr>
            </a:lvl1pPr>
          </a:lstStyle>
          <a:p>
            <a:pPr/>
            <a:r>
              <a:t>Maintained high survival scores comparable to training phase</a:t>
            </a:r>
          </a:p>
        </p:txBody>
      </p:sp>
      <p:sp>
        <p:nvSpPr>
          <p:cNvPr id="197" name="Text 4"/>
          <p:cNvSpPr txBox="1"/>
          <p:nvPr/>
        </p:nvSpPr>
        <p:spPr>
          <a:xfrm>
            <a:off x="305831" y="1851064"/>
            <a:ext cx="3803130" cy="1671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lnSpc>
                <a:spcPts val="1300"/>
              </a:lnSpc>
              <a:buSzPct val="100000"/>
              <a:buChar char="•"/>
              <a:defRPr sz="1200">
                <a:solidFill>
                  <a:srgbClr val="52586B"/>
                </a:solidFill>
                <a:latin typeface="Funnel Sans"/>
                <a:ea typeface="Funnel Sans"/>
                <a:cs typeface="Funnel Sans"/>
                <a:sym typeface="Funnel Sans"/>
              </a:defRPr>
            </a:lvl1pPr>
          </a:lstStyle>
          <a:p>
            <a:pPr/>
            <a:r>
              <a:t>Appropriate bed assignments for varying risk levels</a:t>
            </a:r>
          </a:p>
        </p:txBody>
      </p:sp>
      <p:sp>
        <p:nvSpPr>
          <p:cNvPr id="198" name="Text 5"/>
          <p:cNvSpPr txBox="1"/>
          <p:nvPr/>
        </p:nvSpPr>
        <p:spPr>
          <a:xfrm>
            <a:off x="305831" y="2255868"/>
            <a:ext cx="4470252" cy="1671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lnSpc>
                <a:spcPts val="1300"/>
              </a:lnSpc>
              <a:buSzPct val="100000"/>
              <a:buChar char="•"/>
              <a:defRPr sz="1200">
                <a:solidFill>
                  <a:srgbClr val="52586B"/>
                </a:solidFill>
                <a:latin typeface="Funnel Sans"/>
                <a:ea typeface="Funnel Sans"/>
                <a:cs typeface="Funnel Sans"/>
                <a:sym typeface="Funnel Sans"/>
              </a:defRPr>
            </a:lvl1pPr>
          </a:lstStyle>
          <a:p>
            <a:pPr/>
            <a:r>
              <a:t>Balanced nurse workload despite different patient distribution</a:t>
            </a:r>
          </a:p>
        </p:txBody>
      </p:sp>
      <p:sp>
        <p:nvSpPr>
          <p:cNvPr id="199" name="Text 6"/>
          <p:cNvSpPr txBox="1"/>
          <p:nvPr/>
        </p:nvSpPr>
        <p:spPr>
          <a:xfrm>
            <a:off x="295726" y="2627605"/>
            <a:ext cx="4877297" cy="1671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lnSpc>
                <a:spcPts val="1300"/>
              </a:lnSpc>
              <a:buSzPct val="100000"/>
              <a:buChar char="•"/>
              <a:defRPr sz="1200">
                <a:solidFill>
                  <a:srgbClr val="52586B"/>
                </a:solidFill>
                <a:latin typeface="Funnel Sans"/>
                <a:ea typeface="Funnel Sans"/>
                <a:cs typeface="Funnel Sans"/>
                <a:sym typeface="Funnel Sans"/>
              </a:defRPr>
            </a:lvl1pPr>
          </a:lstStyle>
          <a:p>
            <a:pPr/>
            <a:r>
              <a:t>Effective handling of edge cases and unusual patient presentations</a:t>
            </a:r>
          </a:p>
        </p:txBody>
      </p:sp>
      <p:sp>
        <p:nvSpPr>
          <p:cNvPr id="200" name="Text 7"/>
          <p:cNvSpPr txBox="1"/>
          <p:nvPr/>
        </p:nvSpPr>
        <p:spPr>
          <a:xfrm>
            <a:off x="263177" y="3061234"/>
            <a:ext cx="7469982" cy="3322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300"/>
              </a:lnSpc>
              <a:defRPr sz="1200">
                <a:solidFill>
                  <a:srgbClr val="52586B"/>
                </a:solidFill>
                <a:latin typeface="Funnel Sans"/>
                <a:ea typeface="Funnel Sans"/>
                <a:cs typeface="Funnel Sans"/>
                <a:sym typeface="Funnel Sans"/>
              </a:defRPr>
            </a:lvl1pPr>
          </a:lstStyle>
          <a:p>
            <a:pPr/>
            <a:r>
              <a:t>Each test patient received a bed assignment matching their clinical requirements—ventilator availability for respiratory cases, appropriate speciality alignment, and suitable nurse group experience levels.</a:t>
            </a:r>
          </a:p>
        </p:txBody>
      </p:sp>
      <p:sp>
        <p:nvSpPr>
          <p:cNvPr id="201" name="Text 8"/>
          <p:cNvSpPr txBox="1"/>
          <p:nvPr/>
        </p:nvSpPr>
        <p:spPr>
          <a:xfrm>
            <a:off x="247911" y="3608576"/>
            <a:ext cx="842865" cy="18745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500"/>
              </a:lnSpc>
              <a:defRPr sz="1200">
                <a:solidFill>
                  <a:srgbClr val="373B48"/>
                </a:solidFill>
                <a:latin typeface="Mona Sans Semi Bold"/>
                <a:ea typeface="Mona Sans Semi Bold"/>
                <a:cs typeface="Mona Sans Semi Bold"/>
                <a:sym typeface="Mona Sans Semi Bold"/>
              </a:defRPr>
            </a:lvl1pPr>
          </a:lstStyle>
          <a:p>
            <a:pPr/>
            <a:r>
              <a:t>Key Insights</a:t>
            </a:r>
          </a:p>
        </p:txBody>
      </p:sp>
      <p:sp>
        <p:nvSpPr>
          <p:cNvPr id="202" name="Shape 9"/>
          <p:cNvSpPr/>
          <p:nvPr/>
        </p:nvSpPr>
        <p:spPr>
          <a:xfrm>
            <a:off x="205257" y="4058669"/>
            <a:ext cx="6065164" cy="676871"/>
          </a:xfrm>
          <a:prstGeom prst="roundRect">
            <a:avLst>
              <a:gd name="adj" fmla="val 6510"/>
            </a:avLst>
          </a:prstGeom>
          <a:solidFill>
            <a:srgbClr val="FFFFFF">
              <a:alpha val="95000"/>
            </a:srgbClr>
          </a:solidFill>
          <a:ln w="15240">
            <a:solidFill>
              <a:srgbClr val="C8CACF"/>
            </a:solidFill>
          </a:ln>
        </p:spPr>
        <p:txBody>
          <a:bodyPr lIns="45719" rIns="45719"/>
          <a:lstStyle/>
          <a:p>
            <a:pPr/>
          </a:p>
        </p:txBody>
      </p:sp>
      <p:sp>
        <p:nvSpPr>
          <p:cNvPr id="203" name="Text 10"/>
          <p:cNvSpPr txBox="1"/>
          <p:nvPr/>
        </p:nvSpPr>
        <p:spPr>
          <a:xfrm>
            <a:off x="268519" y="4140491"/>
            <a:ext cx="1622054" cy="1569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200"/>
              </a:lnSpc>
              <a:defRPr sz="1200">
                <a:solidFill>
                  <a:srgbClr val="52586B"/>
                </a:solidFill>
                <a:latin typeface="Mona Sans Semi Bold"/>
                <a:ea typeface="Mona Sans Semi Bold"/>
                <a:cs typeface="Mona Sans Semi Bold"/>
                <a:sym typeface="Mona Sans Semi Bold"/>
              </a:defRPr>
            </a:lvl1pPr>
          </a:lstStyle>
          <a:p>
            <a:pPr/>
            <a:r>
              <a:t>Consistent Optimisation</a:t>
            </a:r>
          </a:p>
        </p:txBody>
      </p:sp>
      <p:sp>
        <p:nvSpPr>
          <p:cNvPr id="204" name="Text 11"/>
          <p:cNvSpPr txBox="1"/>
          <p:nvPr/>
        </p:nvSpPr>
        <p:spPr>
          <a:xfrm>
            <a:off x="244479" y="4446379"/>
            <a:ext cx="4561856" cy="1671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300"/>
              </a:lnSpc>
              <a:defRPr sz="1200">
                <a:solidFill>
                  <a:srgbClr val="52586B"/>
                </a:solidFill>
                <a:latin typeface="Funnel Sans"/>
                <a:ea typeface="Funnel Sans"/>
                <a:cs typeface="Funnel Sans"/>
                <a:sym typeface="Funnel Sans"/>
              </a:defRPr>
            </a:lvl1pPr>
          </a:lstStyle>
          <a:p>
            <a:pPr/>
            <a:r>
              <a:t>Decision quality remained stable across training and testing phases</a:t>
            </a:r>
          </a:p>
        </p:txBody>
      </p:sp>
      <p:sp>
        <p:nvSpPr>
          <p:cNvPr id="205" name="Shape 12"/>
          <p:cNvSpPr/>
          <p:nvPr/>
        </p:nvSpPr>
        <p:spPr>
          <a:xfrm>
            <a:off x="205257" y="5394028"/>
            <a:ext cx="6065164" cy="676871"/>
          </a:xfrm>
          <a:prstGeom prst="roundRect">
            <a:avLst>
              <a:gd name="adj" fmla="val 6510"/>
            </a:avLst>
          </a:prstGeom>
          <a:solidFill>
            <a:srgbClr val="FFFFFF">
              <a:alpha val="95000"/>
            </a:srgbClr>
          </a:solidFill>
          <a:ln w="15240">
            <a:solidFill>
              <a:srgbClr val="C8CACF"/>
            </a:solidFill>
          </a:ln>
        </p:spPr>
        <p:txBody>
          <a:bodyPr lIns="45719" rIns="45719"/>
          <a:lstStyle/>
          <a:p>
            <a:pPr/>
          </a:p>
        </p:txBody>
      </p:sp>
      <p:sp>
        <p:nvSpPr>
          <p:cNvPr id="206" name="Text 13"/>
          <p:cNvSpPr txBox="1"/>
          <p:nvPr/>
        </p:nvSpPr>
        <p:spPr>
          <a:xfrm>
            <a:off x="262536" y="5484959"/>
            <a:ext cx="1246784" cy="1569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200"/>
              </a:lnSpc>
              <a:defRPr sz="1200">
                <a:solidFill>
                  <a:srgbClr val="52586B"/>
                </a:solidFill>
                <a:latin typeface="Mona Sans Semi Bold"/>
                <a:ea typeface="Mona Sans Semi Bold"/>
                <a:cs typeface="Mona Sans Semi Bold"/>
                <a:sym typeface="Mona Sans Semi Bold"/>
              </a:defRPr>
            </a:lvl1pPr>
          </a:lstStyle>
          <a:p>
            <a:pPr/>
            <a:r>
              <a:t>Workload Balance</a:t>
            </a:r>
          </a:p>
        </p:txBody>
      </p:sp>
      <p:sp>
        <p:nvSpPr>
          <p:cNvPr id="207" name="Text 14"/>
          <p:cNvSpPr txBox="1"/>
          <p:nvPr/>
        </p:nvSpPr>
        <p:spPr>
          <a:xfrm>
            <a:off x="265608" y="5654740"/>
            <a:ext cx="4180558" cy="1671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300"/>
              </a:lnSpc>
              <a:defRPr sz="1200">
                <a:solidFill>
                  <a:srgbClr val="52586B"/>
                </a:solidFill>
                <a:latin typeface="Funnel Sans"/>
                <a:ea typeface="Funnel Sans"/>
                <a:cs typeface="Funnel Sans"/>
                <a:sym typeface="Funnel Sans"/>
              </a:defRPr>
            </a:lvl1pPr>
          </a:lstStyle>
          <a:p>
            <a:pPr/>
            <a:r>
              <a:t>Nurse distribution adapted successfully to new patient profiles</a:t>
            </a:r>
          </a:p>
        </p:txBody>
      </p:sp>
      <p:sp>
        <p:nvSpPr>
          <p:cNvPr id="208" name="Shape 15"/>
          <p:cNvSpPr/>
          <p:nvPr/>
        </p:nvSpPr>
        <p:spPr>
          <a:xfrm>
            <a:off x="205257" y="6659141"/>
            <a:ext cx="6065164" cy="676871"/>
          </a:xfrm>
          <a:prstGeom prst="roundRect">
            <a:avLst>
              <a:gd name="adj" fmla="val 6510"/>
            </a:avLst>
          </a:prstGeom>
          <a:solidFill>
            <a:srgbClr val="FFFFFF">
              <a:alpha val="95000"/>
            </a:srgbClr>
          </a:solidFill>
          <a:ln w="15240">
            <a:solidFill>
              <a:srgbClr val="C8CACF"/>
            </a:solidFill>
          </a:ln>
        </p:spPr>
        <p:txBody>
          <a:bodyPr lIns="45719" rIns="45719"/>
          <a:lstStyle/>
          <a:p>
            <a:pPr/>
          </a:p>
        </p:txBody>
      </p:sp>
      <p:sp>
        <p:nvSpPr>
          <p:cNvPr id="209" name="Text 16"/>
          <p:cNvSpPr txBox="1"/>
          <p:nvPr/>
        </p:nvSpPr>
        <p:spPr>
          <a:xfrm>
            <a:off x="354407" y="6651521"/>
            <a:ext cx="1026295" cy="1569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200"/>
              </a:lnSpc>
              <a:defRPr sz="1200">
                <a:solidFill>
                  <a:srgbClr val="52586B"/>
                </a:solidFill>
                <a:latin typeface="Mona Sans Semi Bold"/>
                <a:ea typeface="Mona Sans Semi Bold"/>
                <a:cs typeface="Mona Sans Semi Bold"/>
                <a:sym typeface="Mona Sans Semi Bold"/>
              </a:defRPr>
            </a:lvl1pPr>
          </a:lstStyle>
          <a:p>
            <a:pPr/>
            <a:r>
              <a:t>Clinical Validity</a:t>
            </a:r>
          </a:p>
        </p:txBody>
      </p:sp>
      <p:sp>
        <p:nvSpPr>
          <p:cNvPr id="210" name="Text 17"/>
          <p:cNvSpPr txBox="1"/>
          <p:nvPr/>
        </p:nvSpPr>
        <p:spPr>
          <a:xfrm>
            <a:off x="302299" y="6919853"/>
            <a:ext cx="4993532" cy="1671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300"/>
              </a:lnSpc>
              <a:defRPr sz="1200">
                <a:solidFill>
                  <a:srgbClr val="52586B"/>
                </a:solidFill>
                <a:latin typeface="Funnel Sans"/>
                <a:ea typeface="Funnel Sans"/>
                <a:cs typeface="Funnel Sans"/>
                <a:sym typeface="Funnel Sans"/>
              </a:defRPr>
            </a:lvl1pPr>
          </a:lstStyle>
          <a:p>
            <a:pPr/>
            <a:r>
              <a:t>Assignments aligned with medical best practices and resource constraints</a:t>
            </a:r>
          </a:p>
        </p:txBody>
      </p:sp>
      <p:pic>
        <p:nvPicPr>
          <p:cNvPr id="211" name="Screenshot 2025-11-15 at 11.44.02 AM.png" descr="Screenshot 2025-11-15 at 11.44.02 AM.png"/>
          <p:cNvPicPr>
            <a:picLocks noChangeAspect="1"/>
          </p:cNvPicPr>
          <p:nvPr/>
        </p:nvPicPr>
        <p:blipFill>
          <a:blip r:embed="rId2">
            <a:extLst/>
          </a:blip>
          <a:stretch>
            <a:fillRect/>
          </a:stretch>
        </p:blipFill>
        <p:spPr>
          <a:xfrm>
            <a:off x="9163047" y="180154"/>
            <a:ext cx="4035312" cy="2754876"/>
          </a:xfrm>
          <a:prstGeom prst="rect">
            <a:avLst/>
          </a:prstGeom>
          <a:ln w="12700">
            <a:miter lim="400000"/>
          </a:ln>
        </p:spPr>
      </p:pic>
      <p:pic>
        <p:nvPicPr>
          <p:cNvPr id="212" name="Screenshot 2025-11-15 at 11.44.32 AM.png" descr="Screenshot 2025-11-15 at 11.44.32 AM.png"/>
          <p:cNvPicPr>
            <a:picLocks noChangeAspect="1"/>
          </p:cNvPicPr>
          <p:nvPr/>
        </p:nvPicPr>
        <p:blipFill>
          <a:blip r:embed="rId3">
            <a:extLst/>
          </a:blip>
          <a:stretch>
            <a:fillRect/>
          </a:stretch>
        </p:blipFill>
        <p:spPr>
          <a:xfrm>
            <a:off x="8875322" y="3890417"/>
            <a:ext cx="4877297" cy="3346053"/>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Text 0"/>
          <p:cNvSpPr txBox="1"/>
          <p:nvPr/>
        </p:nvSpPr>
        <p:spPr>
          <a:xfrm>
            <a:off x="450890" y="310038"/>
            <a:ext cx="4671616" cy="34442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sz="2400">
                <a:solidFill>
                  <a:srgbClr val="373B48"/>
                </a:solidFill>
                <a:latin typeface="Mona Sans Semi Bold"/>
                <a:ea typeface="Mona Sans Semi Bold"/>
                <a:cs typeface="Mona Sans Semi Bold"/>
                <a:sym typeface="Mona Sans Semi Bold"/>
              </a:defRPr>
            </a:lvl1pPr>
          </a:lstStyle>
          <a:p>
            <a:pPr/>
            <a:r>
              <a:t>Conclusions and Future Directions</a:t>
            </a:r>
          </a:p>
        </p:txBody>
      </p:sp>
      <p:sp>
        <p:nvSpPr>
          <p:cNvPr id="215" name="Text 1"/>
          <p:cNvSpPr txBox="1"/>
          <p:nvPr/>
        </p:nvSpPr>
        <p:spPr>
          <a:xfrm>
            <a:off x="450890" y="943926"/>
            <a:ext cx="2102371" cy="2209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600"/>
              </a:lnSpc>
              <a:defRPr sz="2000">
                <a:solidFill>
                  <a:srgbClr val="373B48"/>
                </a:solidFill>
                <a:latin typeface="Mona Sans Semi Bold"/>
                <a:ea typeface="Mona Sans Semi Bold"/>
                <a:cs typeface="Mona Sans Semi Bold"/>
                <a:sym typeface="Mona Sans Semi Bold"/>
              </a:defRPr>
            </a:lvl1pPr>
          </a:lstStyle>
          <a:p>
            <a:pPr/>
            <a:r>
              <a:t>Key Achievements</a:t>
            </a:r>
          </a:p>
        </p:txBody>
      </p:sp>
      <p:sp>
        <p:nvSpPr>
          <p:cNvPr id="216" name="Shape 2"/>
          <p:cNvSpPr/>
          <p:nvPr/>
        </p:nvSpPr>
        <p:spPr>
          <a:xfrm>
            <a:off x="450890" y="1282064"/>
            <a:ext cx="253604" cy="253604"/>
          </a:xfrm>
          <a:prstGeom prst="roundRect">
            <a:avLst>
              <a:gd name="adj" fmla="val 18673"/>
            </a:avLst>
          </a:prstGeom>
          <a:solidFill>
            <a:srgbClr val="E2E4E9"/>
          </a:solidFill>
          <a:ln w="7620">
            <a:solidFill>
              <a:srgbClr val="C8CACF"/>
            </a:solidFill>
          </a:ln>
        </p:spPr>
        <p:txBody>
          <a:bodyPr lIns="45719" rIns="45719"/>
          <a:lstStyle/>
          <a:p>
            <a:pPr/>
          </a:p>
        </p:txBody>
      </p:sp>
      <p:sp>
        <p:nvSpPr>
          <p:cNvPr id="217" name="Text 3"/>
          <p:cNvSpPr txBox="1"/>
          <p:nvPr/>
        </p:nvSpPr>
        <p:spPr>
          <a:xfrm>
            <a:off x="817126" y="1320759"/>
            <a:ext cx="2587588" cy="18757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300"/>
              </a:lnSpc>
              <a:defRPr sz="1900">
                <a:solidFill>
                  <a:srgbClr val="52586B"/>
                </a:solidFill>
                <a:latin typeface="Mona Sans Semi Bold"/>
                <a:ea typeface="Mona Sans Semi Bold"/>
                <a:cs typeface="Mona Sans Semi Bold"/>
                <a:sym typeface="Mona Sans Semi Bold"/>
              </a:defRPr>
            </a:lvl1pPr>
          </a:lstStyle>
          <a:p>
            <a:pPr/>
            <a:r>
              <a:t>Successful Optimisation</a:t>
            </a:r>
          </a:p>
        </p:txBody>
      </p:sp>
      <p:sp>
        <p:nvSpPr>
          <p:cNvPr id="218" name="Text 4"/>
          <p:cNvSpPr txBox="1"/>
          <p:nvPr/>
        </p:nvSpPr>
        <p:spPr>
          <a:xfrm>
            <a:off x="817125" y="1609606"/>
            <a:ext cx="6360559" cy="54165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1400"/>
              </a:lnSpc>
              <a:defRPr sz="1500">
                <a:solidFill>
                  <a:srgbClr val="52586B"/>
                </a:solidFill>
                <a:latin typeface="Funnel Sans"/>
                <a:ea typeface="Funnel Sans"/>
                <a:cs typeface="Funnel Sans"/>
                <a:sym typeface="Funnel Sans"/>
              </a:defRPr>
            </a:pPr>
            <a:r>
              <a:t>Genetic algorithm effectively solved the complex ICU bed </a:t>
            </a:r>
          </a:p>
          <a:p>
            <a:pPr>
              <a:lnSpc>
                <a:spcPts val="1400"/>
              </a:lnSpc>
              <a:defRPr sz="1500">
                <a:solidFill>
                  <a:srgbClr val="52586B"/>
                </a:solidFill>
                <a:latin typeface="Funnel Sans"/>
                <a:ea typeface="Funnel Sans"/>
                <a:cs typeface="Funnel Sans"/>
                <a:sym typeface="Funnel Sans"/>
              </a:defRPr>
            </a:pPr>
            <a:r>
              <a:t>assignment problem, balancing multiple competing objectives simultaneously</a:t>
            </a:r>
          </a:p>
        </p:txBody>
      </p:sp>
      <p:sp>
        <p:nvSpPr>
          <p:cNvPr id="219" name="Shape 5"/>
          <p:cNvSpPr/>
          <p:nvPr/>
        </p:nvSpPr>
        <p:spPr>
          <a:xfrm>
            <a:off x="450890" y="3015232"/>
            <a:ext cx="253604" cy="253604"/>
          </a:xfrm>
          <a:prstGeom prst="roundRect">
            <a:avLst>
              <a:gd name="adj" fmla="val 18673"/>
            </a:avLst>
          </a:prstGeom>
          <a:solidFill>
            <a:srgbClr val="E2E4E9"/>
          </a:solidFill>
          <a:ln w="7620">
            <a:solidFill>
              <a:srgbClr val="C8CACF"/>
            </a:solidFill>
          </a:ln>
        </p:spPr>
        <p:txBody>
          <a:bodyPr lIns="45719" rIns="45719"/>
          <a:lstStyle/>
          <a:p>
            <a:pPr/>
          </a:p>
        </p:txBody>
      </p:sp>
      <p:sp>
        <p:nvSpPr>
          <p:cNvPr id="220" name="Text 6"/>
          <p:cNvSpPr txBox="1"/>
          <p:nvPr/>
        </p:nvSpPr>
        <p:spPr>
          <a:xfrm>
            <a:off x="817125" y="3059929"/>
            <a:ext cx="1765308" cy="18757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300"/>
              </a:lnSpc>
              <a:defRPr sz="1900">
                <a:solidFill>
                  <a:srgbClr val="52586B"/>
                </a:solidFill>
                <a:latin typeface="Mona Sans Semi Bold"/>
                <a:ea typeface="Mona Sans Semi Bold"/>
                <a:cs typeface="Mona Sans Semi Bold"/>
                <a:sym typeface="Mona Sans Semi Bold"/>
              </a:defRPr>
            </a:lvl1pPr>
          </a:lstStyle>
          <a:p>
            <a:pPr/>
            <a:r>
              <a:t>Workload Equity</a:t>
            </a:r>
          </a:p>
        </p:txBody>
      </p:sp>
      <p:sp>
        <p:nvSpPr>
          <p:cNvPr id="221" name="Text 7"/>
          <p:cNvSpPr txBox="1"/>
          <p:nvPr/>
        </p:nvSpPr>
        <p:spPr>
          <a:xfrm>
            <a:off x="703381" y="3700358"/>
            <a:ext cx="5805184" cy="3638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1400"/>
              </a:lnSpc>
              <a:defRPr sz="1500">
                <a:solidFill>
                  <a:srgbClr val="52586B"/>
                </a:solidFill>
                <a:latin typeface="Funnel Sans"/>
                <a:ea typeface="Funnel Sans"/>
                <a:cs typeface="Funnel Sans"/>
                <a:sym typeface="Funnel Sans"/>
              </a:defRPr>
            </a:pPr>
            <a:r>
              <a:t>Achieved balanced distribution across four nurse groups, preventing </a:t>
            </a:r>
          </a:p>
          <a:p>
            <a:pPr>
              <a:lnSpc>
                <a:spcPts val="1400"/>
              </a:lnSpc>
              <a:defRPr sz="1500">
                <a:solidFill>
                  <a:srgbClr val="52586B"/>
                </a:solidFill>
                <a:latin typeface="Funnel Sans"/>
                <a:ea typeface="Funnel Sans"/>
                <a:cs typeface="Funnel Sans"/>
                <a:sym typeface="Funnel Sans"/>
              </a:defRPr>
            </a:pPr>
            <a:r>
              <a:t>staff burnout whilst maintaining care standards</a:t>
            </a:r>
          </a:p>
        </p:txBody>
      </p:sp>
      <p:sp>
        <p:nvSpPr>
          <p:cNvPr id="222" name="Shape 8"/>
          <p:cNvSpPr/>
          <p:nvPr/>
        </p:nvSpPr>
        <p:spPr>
          <a:xfrm>
            <a:off x="450890" y="4578353"/>
            <a:ext cx="253604" cy="253604"/>
          </a:xfrm>
          <a:prstGeom prst="roundRect">
            <a:avLst>
              <a:gd name="adj" fmla="val 18673"/>
            </a:avLst>
          </a:prstGeom>
          <a:solidFill>
            <a:srgbClr val="E2E4E9"/>
          </a:solidFill>
          <a:ln w="7620">
            <a:solidFill>
              <a:srgbClr val="C8CACF"/>
            </a:solidFill>
          </a:ln>
        </p:spPr>
        <p:txBody>
          <a:bodyPr lIns="45719" rIns="45719"/>
          <a:lstStyle/>
          <a:p>
            <a:pPr/>
          </a:p>
        </p:txBody>
      </p:sp>
      <p:sp>
        <p:nvSpPr>
          <p:cNvPr id="223" name="Text 9"/>
          <p:cNvSpPr txBox="1"/>
          <p:nvPr/>
        </p:nvSpPr>
        <p:spPr>
          <a:xfrm>
            <a:off x="807993" y="4611368"/>
            <a:ext cx="2091557" cy="18757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300"/>
              </a:lnSpc>
              <a:defRPr sz="1900">
                <a:solidFill>
                  <a:srgbClr val="52586B"/>
                </a:solidFill>
                <a:latin typeface="Mona Sans Semi Bold"/>
                <a:ea typeface="Mona Sans Semi Bold"/>
                <a:cs typeface="Mona Sans Semi Bold"/>
                <a:sym typeface="Mona Sans Semi Bold"/>
              </a:defRPr>
            </a:lvl1pPr>
          </a:lstStyle>
          <a:p>
            <a:pPr/>
            <a:r>
              <a:t>Resource Matching</a:t>
            </a:r>
          </a:p>
        </p:txBody>
      </p:sp>
      <p:sp>
        <p:nvSpPr>
          <p:cNvPr id="224" name="Text 10"/>
          <p:cNvSpPr txBox="1"/>
          <p:nvPr/>
        </p:nvSpPr>
        <p:spPr>
          <a:xfrm>
            <a:off x="603854" y="5119166"/>
            <a:ext cx="5677844" cy="36385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1400"/>
              </a:lnSpc>
              <a:defRPr sz="1500">
                <a:solidFill>
                  <a:srgbClr val="52586B"/>
                </a:solidFill>
                <a:latin typeface="Funnel Sans"/>
                <a:ea typeface="Funnel Sans"/>
                <a:cs typeface="Funnel Sans"/>
                <a:sym typeface="Funnel Sans"/>
              </a:defRPr>
            </a:pPr>
            <a:r>
              <a:t>Critical patients reliably assigned to appropriate beds with required </a:t>
            </a:r>
          </a:p>
          <a:p>
            <a:pPr>
              <a:lnSpc>
                <a:spcPts val="1400"/>
              </a:lnSpc>
              <a:defRPr sz="1500">
                <a:solidFill>
                  <a:srgbClr val="52586B"/>
                </a:solidFill>
                <a:latin typeface="Funnel Sans"/>
                <a:ea typeface="Funnel Sans"/>
                <a:cs typeface="Funnel Sans"/>
                <a:sym typeface="Funnel Sans"/>
              </a:defRPr>
            </a:pPr>
            <a:r>
              <a:t>ventilator and speciality capabilities</a:t>
            </a:r>
          </a:p>
        </p:txBody>
      </p:sp>
      <p:sp>
        <p:nvSpPr>
          <p:cNvPr id="225" name="Shape 11"/>
          <p:cNvSpPr/>
          <p:nvPr/>
        </p:nvSpPr>
        <p:spPr>
          <a:xfrm>
            <a:off x="450890" y="6211537"/>
            <a:ext cx="253604" cy="253604"/>
          </a:xfrm>
          <a:prstGeom prst="roundRect">
            <a:avLst>
              <a:gd name="adj" fmla="val 18673"/>
            </a:avLst>
          </a:prstGeom>
          <a:solidFill>
            <a:srgbClr val="E2E4E9"/>
          </a:solidFill>
          <a:ln w="7620">
            <a:solidFill>
              <a:srgbClr val="C8CACF"/>
            </a:solidFill>
          </a:ln>
        </p:spPr>
        <p:txBody>
          <a:bodyPr lIns="45719" rIns="45719"/>
          <a:lstStyle/>
          <a:p>
            <a:pPr/>
          </a:p>
        </p:txBody>
      </p:sp>
      <p:sp>
        <p:nvSpPr>
          <p:cNvPr id="226" name="Text 12"/>
          <p:cNvSpPr txBox="1"/>
          <p:nvPr/>
        </p:nvSpPr>
        <p:spPr>
          <a:xfrm>
            <a:off x="1017814" y="6256234"/>
            <a:ext cx="2346642" cy="18757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300"/>
              </a:lnSpc>
              <a:defRPr sz="1900">
                <a:solidFill>
                  <a:srgbClr val="52586B"/>
                </a:solidFill>
                <a:latin typeface="Mona Sans Semi Bold"/>
                <a:ea typeface="Mona Sans Semi Bold"/>
                <a:cs typeface="Mona Sans Semi Bold"/>
                <a:sym typeface="Mona Sans Semi Bold"/>
              </a:defRPr>
            </a:lvl1pPr>
          </a:lstStyle>
          <a:p>
            <a:pPr/>
            <a:r>
              <a:t>Strong Generalisation</a:t>
            </a:r>
          </a:p>
        </p:txBody>
      </p:sp>
      <p:sp>
        <p:nvSpPr>
          <p:cNvPr id="227" name="Text 13"/>
          <p:cNvSpPr txBox="1"/>
          <p:nvPr/>
        </p:nvSpPr>
        <p:spPr>
          <a:xfrm>
            <a:off x="646509" y="6769686"/>
            <a:ext cx="5265031" cy="36385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1400"/>
              </a:lnSpc>
              <a:defRPr sz="1500">
                <a:solidFill>
                  <a:srgbClr val="52586B"/>
                </a:solidFill>
                <a:latin typeface="Funnel Sans"/>
                <a:ea typeface="Funnel Sans"/>
                <a:cs typeface="Funnel Sans"/>
                <a:sym typeface="Funnel Sans"/>
              </a:defRPr>
            </a:pPr>
            <a:r>
              <a:t>Model performed robustly on unseen test data, demonstrating </a:t>
            </a:r>
          </a:p>
          <a:p>
            <a:pPr>
              <a:lnSpc>
                <a:spcPts val="1400"/>
              </a:lnSpc>
              <a:defRPr sz="1500">
                <a:solidFill>
                  <a:srgbClr val="52586B"/>
                </a:solidFill>
                <a:latin typeface="Funnel Sans"/>
                <a:ea typeface="Funnel Sans"/>
                <a:cs typeface="Funnel Sans"/>
                <a:sym typeface="Funnel Sans"/>
              </a:defRPr>
            </a:pPr>
            <a:r>
              <a:t>real-world applicability</a:t>
            </a:r>
          </a:p>
        </p:txBody>
      </p:sp>
      <p:sp>
        <p:nvSpPr>
          <p:cNvPr id="228" name="Text 14"/>
          <p:cNvSpPr txBox="1"/>
          <p:nvPr/>
        </p:nvSpPr>
        <p:spPr>
          <a:xfrm>
            <a:off x="9066979" y="379062"/>
            <a:ext cx="2022197" cy="2005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600"/>
              </a:lnSpc>
              <a:defRPr sz="1300">
                <a:solidFill>
                  <a:srgbClr val="373B48"/>
                </a:solidFill>
                <a:latin typeface="Mona Sans Semi Bold"/>
                <a:ea typeface="Mona Sans Semi Bold"/>
                <a:cs typeface="Mona Sans Semi Bold"/>
                <a:sym typeface="Mona Sans Semi Bold"/>
              </a:defRPr>
            </a:lvl1pPr>
          </a:lstStyle>
          <a:p>
            <a:pPr/>
            <a:r>
              <a:t>Future Research Directions</a:t>
            </a:r>
          </a:p>
        </p:txBody>
      </p:sp>
      <p:pic>
        <p:nvPicPr>
          <p:cNvPr id="229" name="Image 0" descr="Image 0"/>
          <p:cNvPicPr>
            <a:picLocks noChangeAspect="1"/>
          </p:cNvPicPr>
          <p:nvPr/>
        </p:nvPicPr>
        <p:blipFill>
          <a:blip r:embed="rId2">
            <a:extLst/>
          </a:blip>
          <a:stretch>
            <a:fillRect/>
          </a:stretch>
        </p:blipFill>
        <p:spPr>
          <a:xfrm>
            <a:off x="9371271" y="1169039"/>
            <a:ext cx="2874113" cy="2874112"/>
          </a:xfrm>
          <a:prstGeom prst="rect">
            <a:avLst/>
          </a:prstGeom>
          <a:ln w="12700">
            <a:miter lim="400000"/>
          </a:ln>
        </p:spPr>
      </p:pic>
      <p:sp>
        <p:nvSpPr>
          <p:cNvPr id="230" name="Text 15"/>
          <p:cNvSpPr txBox="1"/>
          <p:nvPr/>
        </p:nvSpPr>
        <p:spPr>
          <a:xfrm>
            <a:off x="7424387" y="4511231"/>
            <a:ext cx="6890600" cy="17436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342900" indent="-342900">
              <a:lnSpc>
                <a:spcPts val="1400"/>
              </a:lnSpc>
              <a:buSzPct val="100000"/>
              <a:buChar char="•"/>
              <a:defRPr b="1" sz="1100">
                <a:solidFill>
                  <a:srgbClr val="52586B"/>
                </a:solidFill>
                <a:latin typeface="Funnel Sans"/>
                <a:ea typeface="Funnel Sans"/>
                <a:cs typeface="Funnel Sans"/>
                <a:sym typeface="Funnel Sans"/>
              </a:defRPr>
            </a:pPr>
            <a:r>
              <a:t>Real-World Deployment:</a:t>
            </a:r>
            <a:r>
              <a:rPr b="0"/>
              <a:t> Integrate with actual hospital information systems and live patient data streams</a:t>
            </a:r>
          </a:p>
        </p:txBody>
      </p:sp>
      <p:sp>
        <p:nvSpPr>
          <p:cNvPr id="231" name="Text 16"/>
          <p:cNvSpPr txBox="1"/>
          <p:nvPr/>
        </p:nvSpPr>
        <p:spPr>
          <a:xfrm>
            <a:off x="7441314" y="4900456"/>
            <a:ext cx="6612906" cy="17436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342900" indent="-342900">
              <a:lnSpc>
                <a:spcPts val="1400"/>
              </a:lnSpc>
              <a:buSzPct val="100000"/>
              <a:buChar char="•"/>
              <a:defRPr b="1" sz="1100">
                <a:solidFill>
                  <a:srgbClr val="52586B"/>
                </a:solidFill>
                <a:latin typeface="Funnel Sans"/>
                <a:ea typeface="Funnel Sans"/>
                <a:cs typeface="Funnel Sans"/>
                <a:sym typeface="Funnel Sans"/>
              </a:defRPr>
            </a:pPr>
            <a:r>
              <a:t>Multi-Objective Enhancement:</a:t>
            </a:r>
            <a:r>
              <a:rPr b="0"/>
              <a:t> Implement NSGA-II for Pareto-optimal ¯ across conflicting objectives</a:t>
            </a:r>
          </a:p>
        </p:txBody>
      </p:sp>
      <p:sp>
        <p:nvSpPr>
          <p:cNvPr id="232" name="Text 17"/>
          <p:cNvSpPr txBox="1"/>
          <p:nvPr/>
        </p:nvSpPr>
        <p:spPr>
          <a:xfrm>
            <a:off x="7408470" y="5289681"/>
            <a:ext cx="6088281" cy="17436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342900" indent="-342900">
              <a:lnSpc>
                <a:spcPts val="1400"/>
              </a:lnSpc>
              <a:buSzPct val="100000"/>
              <a:buChar char="•"/>
              <a:defRPr b="1" sz="1100">
                <a:solidFill>
                  <a:srgbClr val="52586B"/>
                </a:solidFill>
                <a:latin typeface="Funnel Sans"/>
                <a:ea typeface="Funnel Sans"/>
                <a:cs typeface="Funnel Sans"/>
                <a:sym typeface="Funnel Sans"/>
              </a:defRPr>
            </a:pPr>
            <a:r>
              <a:t>Real-Time Monitoring:</a:t>
            </a:r>
            <a:r>
              <a:rPr b="0"/>
              <a:t> Incorporate IoT vital sign sensors for dynamic patient status updates</a:t>
            </a:r>
          </a:p>
        </p:txBody>
      </p:sp>
      <p:sp>
        <p:nvSpPr>
          <p:cNvPr id="233" name="Text 18"/>
          <p:cNvSpPr txBox="1"/>
          <p:nvPr/>
        </p:nvSpPr>
        <p:spPr>
          <a:xfrm>
            <a:off x="7403464" y="5678906"/>
            <a:ext cx="6644557" cy="17436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342900" indent="-342900">
              <a:lnSpc>
                <a:spcPts val="1400"/>
              </a:lnSpc>
              <a:buSzPct val="100000"/>
              <a:buChar char="•"/>
              <a:defRPr b="1" sz="1100">
                <a:solidFill>
                  <a:srgbClr val="52586B"/>
                </a:solidFill>
                <a:latin typeface="Funnel Sans"/>
                <a:ea typeface="Funnel Sans"/>
                <a:cs typeface="Funnel Sans"/>
                <a:sym typeface="Funnel Sans"/>
              </a:defRPr>
            </a:pPr>
            <a:r>
              <a:t>Deep Learning Integration:</a:t>
            </a:r>
            <a:r>
              <a:rPr b="0"/>
              <a:t> Develop neural networks for severity prediction and outcome forecasting</a:t>
            </a:r>
          </a:p>
        </p:txBody>
      </p:sp>
      <p:sp>
        <p:nvSpPr>
          <p:cNvPr id="234" name="Text 19"/>
          <p:cNvSpPr txBox="1"/>
          <p:nvPr/>
        </p:nvSpPr>
        <p:spPr>
          <a:xfrm>
            <a:off x="7460337" y="6068131"/>
            <a:ext cx="5945647" cy="17436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342900" indent="-342900">
              <a:lnSpc>
                <a:spcPts val="1400"/>
              </a:lnSpc>
              <a:buSzPct val="100000"/>
              <a:buChar char="•"/>
              <a:defRPr b="1" sz="1100">
                <a:solidFill>
                  <a:srgbClr val="52586B"/>
                </a:solidFill>
                <a:latin typeface="Funnel Sans"/>
                <a:ea typeface="Funnel Sans"/>
                <a:cs typeface="Funnel Sans"/>
                <a:sym typeface="Funnel Sans"/>
              </a:defRPr>
            </a:pPr>
            <a:r>
              <a:t>Uncertainty Quantification:</a:t>
            </a:r>
            <a:r>
              <a:rPr b="0"/>
              <a:t> Model confidence intervals for assignment recommendations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000000"/>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